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
        <a:srgbClr val="363929"/>
      </a:buClr>
      <a:buSzTx/>
      <a:buFontTx/>
      <a:buNone/>
      <a:tabLst/>
      <a:defRPr kumimoji="0" sz="1500" b="0" i="0" u="none" strike="noStrike" cap="none" spc="0" normalizeH="0" baseline="0">
        <a:ln>
          <a:noFill/>
        </a:ln>
        <a:solidFill>
          <a:srgbClr val="363929"/>
        </a:solidFill>
        <a:effectLst/>
        <a:uFill>
          <a:solidFill>
            <a:srgbClr val="363929"/>
          </a:solidFill>
        </a:uFill>
        <a:latin typeface="+mn-lt"/>
        <a:ea typeface="+mn-ea"/>
        <a:cs typeface="+mn-cs"/>
        <a:sym typeface="Optima"/>
      </a:defRPr>
    </a:lvl1pPr>
    <a:lvl2pPr marL="0" marR="0" indent="342900" algn="l" defTabSz="457200" rtl="0" fontAlgn="auto" latinLnBrk="0" hangingPunct="0">
      <a:lnSpc>
        <a:spcPct val="100000"/>
      </a:lnSpc>
      <a:spcBef>
        <a:spcPts val="0"/>
      </a:spcBef>
      <a:spcAft>
        <a:spcPts val="0"/>
      </a:spcAft>
      <a:buClr>
        <a:srgbClr val="363929"/>
      </a:buClr>
      <a:buSzTx/>
      <a:buFontTx/>
      <a:buNone/>
      <a:tabLst/>
      <a:defRPr kumimoji="0" sz="1500" b="0" i="0" u="none" strike="noStrike" cap="none" spc="0" normalizeH="0" baseline="0">
        <a:ln>
          <a:noFill/>
        </a:ln>
        <a:solidFill>
          <a:srgbClr val="363929"/>
        </a:solidFill>
        <a:effectLst/>
        <a:uFill>
          <a:solidFill>
            <a:srgbClr val="363929"/>
          </a:solidFill>
        </a:uFill>
        <a:latin typeface="+mn-lt"/>
        <a:ea typeface="+mn-ea"/>
        <a:cs typeface="+mn-cs"/>
        <a:sym typeface="Optima"/>
      </a:defRPr>
    </a:lvl2pPr>
    <a:lvl3pPr marL="0" marR="0" indent="685800" algn="l" defTabSz="457200" rtl="0" fontAlgn="auto" latinLnBrk="0" hangingPunct="0">
      <a:lnSpc>
        <a:spcPct val="100000"/>
      </a:lnSpc>
      <a:spcBef>
        <a:spcPts val="0"/>
      </a:spcBef>
      <a:spcAft>
        <a:spcPts val="0"/>
      </a:spcAft>
      <a:buClr>
        <a:srgbClr val="363929"/>
      </a:buClr>
      <a:buSzTx/>
      <a:buFontTx/>
      <a:buNone/>
      <a:tabLst/>
      <a:defRPr kumimoji="0" sz="1500" b="0" i="0" u="none" strike="noStrike" cap="none" spc="0" normalizeH="0" baseline="0">
        <a:ln>
          <a:noFill/>
        </a:ln>
        <a:solidFill>
          <a:srgbClr val="363929"/>
        </a:solidFill>
        <a:effectLst/>
        <a:uFill>
          <a:solidFill>
            <a:srgbClr val="363929"/>
          </a:solidFill>
        </a:uFill>
        <a:latin typeface="+mn-lt"/>
        <a:ea typeface="+mn-ea"/>
        <a:cs typeface="+mn-cs"/>
        <a:sym typeface="Optima"/>
      </a:defRPr>
    </a:lvl3pPr>
    <a:lvl4pPr marL="0" marR="0" indent="1028700" algn="l" defTabSz="457200" rtl="0" fontAlgn="auto" latinLnBrk="0" hangingPunct="0">
      <a:lnSpc>
        <a:spcPct val="100000"/>
      </a:lnSpc>
      <a:spcBef>
        <a:spcPts val="0"/>
      </a:spcBef>
      <a:spcAft>
        <a:spcPts val="0"/>
      </a:spcAft>
      <a:buClr>
        <a:srgbClr val="363929"/>
      </a:buClr>
      <a:buSzTx/>
      <a:buFontTx/>
      <a:buNone/>
      <a:tabLst/>
      <a:defRPr kumimoji="0" sz="1500" b="0" i="0" u="none" strike="noStrike" cap="none" spc="0" normalizeH="0" baseline="0">
        <a:ln>
          <a:noFill/>
        </a:ln>
        <a:solidFill>
          <a:srgbClr val="363929"/>
        </a:solidFill>
        <a:effectLst/>
        <a:uFill>
          <a:solidFill>
            <a:srgbClr val="363929"/>
          </a:solidFill>
        </a:uFill>
        <a:latin typeface="+mn-lt"/>
        <a:ea typeface="+mn-ea"/>
        <a:cs typeface="+mn-cs"/>
        <a:sym typeface="Optima"/>
      </a:defRPr>
    </a:lvl4pPr>
    <a:lvl5pPr marL="0" marR="0" indent="1371600" algn="l" defTabSz="457200" rtl="0" fontAlgn="auto" latinLnBrk="0" hangingPunct="0">
      <a:lnSpc>
        <a:spcPct val="100000"/>
      </a:lnSpc>
      <a:spcBef>
        <a:spcPts val="0"/>
      </a:spcBef>
      <a:spcAft>
        <a:spcPts val="0"/>
      </a:spcAft>
      <a:buClr>
        <a:srgbClr val="363929"/>
      </a:buClr>
      <a:buSzTx/>
      <a:buFontTx/>
      <a:buNone/>
      <a:tabLst/>
      <a:defRPr kumimoji="0" sz="1500" b="0" i="0" u="none" strike="noStrike" cap="none" spc="0" normalizeH="0" baseline="0">
        <a:ln>
          <a:noFill/>
        </a:ln>
        <a:solidFill>
          <a:srgbClr val="363929"/>
        </a:solidFill>
        <a:effectLst/>
        <a:uFill>
          <a:solidFill>
            <a:srgbClr val="363929"/>
          </a:solidFill>
        </a:uFill>
        <a:latin typeface="+mn-lt"/>
        <a:ea typeface="+mn-ea"/>
        <a:cs typeface="+mn-cs"/>
        <a:sym typeface="Optima"/>
      </a:defRPr>
    </a:lvl5pPr>
    <a:lvl6pPr marL="0" marR="0" indent="1714500" algn="l" defTabSz="457200" rtl="0" fontAlgn="auto" latinLnBrk="0" hangingPunct="0">
      <a:lnSpc>
        <a:spcPct val="100000"/>
      </a:lnSpc>
      <a:spcBef>
        <a:spcPts val="0"/>
      </a:spcBef>
      <a:spcAft>
        <a:spcPts val="0"/>
      </a:spcAft>
      <a:buClr>
        <a:srgbClr val="363929"/>
      </a:buClr>
      <a:buSzTx/>
      <a:buFontTx/>
      <a:buNone/>
      <a:tabLst/>
      <a:defRPr kumimoji="0" sz="1500" b="0" i="0" u="none" strike="noStrike" cap="none" spc="0" normalizeH="0" baseline="0">
        <a:ln>
          <a:noFill/>
        </a:ln>
        <a:solidFill>
          <a:srgbClr val="363929"/>
        </a:solidFill>
        <a:effectLst/>
        <a:uFill>
          <a:solidFill>
            <a:srgbClr val="363929"/>
          </a:solidFill>
        </a:uFill>
        <a:latin typeface="+mn-lt"/>
        <a:ea typeface="+mn-ea"/>
        <a:cs typeface="+mn-cs"/>
        <a:sym typeface="Optima"/>
      </a:defRPr>
    </a:lvl6pPr>
    <a:lvl7pPr marL="0" marR="0" indent="2057400" algn="l" defTabSz="457200" rtl="0" fontAlgn="auto" latinLnBrk="0" hangingPunct="0">
      <a:lnSpc>
        <a:spcPct val="100000"/>
      </a:lnSpc>
      <a:spcBef>
        <a:spcPts val="0"/>
      </a:spcBef>
      <a:spcAft>
        <a:spcPts val="0"/>
      </a:spcAft>
      <a:buClr>
        <a:srgbClr val="363929"/>
      </a:buClr>
      <a:buSzTx/>
      <a:buFontTx/>
      <a:buNone/>
      <a:tabLst/>
      <a:defRPr kumimoji="0" sz="1500" b="0" i="0" u="none" strike="noStrike" cap="none" spc="0" normalizeH="0" baseline="0">
        <a:ln>
          <a:noFill/>
        </a:ln>
        <a:solidFill>
          <a:srgbClr val="363929"/>
        </a:solidFill>
        <a:effectLst/>
        <a:uFill>
          <a:solidFill>
            <a:srgbClr val="363929"/>
          </a:solidFill>
        </a:uFill>
        <a:latin typeface="+mn-lt"/>
        <a:ea typeface="+mn-ea"/>
        <a:cs typeface="+mn-cs"/>
        <a:sym typeface="Optima"/>
      </a:defRPr>
    </a:lvl7pPr>
    <a:lvl8pPr marL="0" marR="0" indent="2400300" algn="l" defTabSz="457200" rtl="0" fontAlgn="auto" latinLnBrk="0" hangingPunct="0">
      <a:lnSpc>
        <a:spcPct val="100000"/>
      </a:lnSpc>
      <a:spcBef>
        <a:spcPts val="0"/>
      </a:spcBef>
      <a:spcAft>
        <a:spcPts val="0"/>
      </a:spcAft>
      <a:buClr>
        <a:srgbClr val="363929"/>
      </a:buClr>
      <a:buSzTx/>
      <a:buFontTx/>
      <a:buNone/>
      <a:tabLst/>
      <a:defRPr kumimoji="0" sz="1500" b="0" i="0" u="none" strike="noStrike" cap="none" spc="0" normalizeH="0" baseline="0">
        <a:ln>
          <a:noFill/>
        </a:ln>
        <a:solidFill>
          <a:srgbClr val="363929"/>
        </a:solidFill>
        <a:effectLst/>
        <a:uFill>
          <a:solidFill>
            <a:srgbClr val="363929"/>
          </a:solidFill>
        </a:uFill>
        <a:latin typeface="+mn-lt"/>
        <a:ea typeface="+mn-ea"/>
        <a:cs typeface="+mn-cs"/>
        <a:sym typeface="Optima"/>
      </a:defRPr>
    </a:lvl8pPr>
    <a:lvl9pPr marL="0" marR="0" indent="2743200" algn="l" defTabSz="457200" rtl="0" fontAlgn="auto" latinLnBrk="0" hangingPunct="0">
      <a:lnSpc>
        <a:spcPct val="100000"/>
      </a:lnSpc>
      <a:spcBef>
        <a:spcPts val="0"/>
      </a:spcBef>
      <a:spcAft>
        <a:spcPts val="0"/>
      </a:spcAft>
      <a:buClr>
        <a:srgbClr val="363929"/>
      </a:buClr>
      <a:buSzTx/>
      <a:buFontTx/>
      <a:buNone/>
      <a:tabLst/>
      <a:defRPr kumimoji="0" sz="1500" b="0" i="0" u="none" strike="noStrike" cap="none" spc="0" normalizeH="0" baseline="0">
        <a:ln>
          <a:noFill/>
        </a:ln>
        <a:solidFill>
          <a:srgbClr val="363929"/>
        </a:solidFill>
        <a:effectLst/>
        <a:uFill>
          <a:solidFill>
            <a:srgbClr val="363929"/>
          </a:solidFill>
        </a:uFill>
        <a:latin typeface="+mn-lt"/>
        <a:ea typeface="+mn-ea"/>
        <a:cs typeface="+mn-cs"/>
        <a:sym typeface="Optim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363929"/>
        </a:fontRef>
        <a:srgbClr val="363929"/>
      </a:tcTxStyle>
      <a:tcStyle>
        <a:tcBdr>
          <a:left>
            <a:ln w="12700" cap="flat">
              <a:solidFill>
                <a:srgbClr val="363929"/>
              </a:solidFill>
              <a:prstDash val="solid"/>
              <a:round/>
            </a:ln>
          </a:left>
          <a:right>
            <a:ln w="12700" cap="flat">
              <a:solidFill>
                <a:srgbClr val="363929"/>
              </a:solidFill>
              <a:prstDash val="solid"/>
              <a:round/>
            </a:ln>
          </a:right>
          <a:top>
            <a:ln w="12700" cap="flat">
              <a:solidFill>
                <a:srgbClr val="363929"/>
              </a:solidFill>
              <a:prstDash val="solid"/>
              <a:round/>
            </a:ln>
          </a:top>
          <a:bottom>
            <a:ln w="12700" cap="flat">
              <a:solidFill>
                <a:srgbClr val="363929"/>
              </a:solidFill>
              <a:prstDash val="solid"/>
              <a:round/>
            </a:ln>
          </a:bottom>
          <a:insideH>
            <a:ln w="12700" cap="flat">
              <a:solidFill>
                <a:srgbClr val="363929"/>
              </a:solidFill>
              <a:prstDash val="solid"/>
              <a:round/>
            </a:ln>
          </a:insideH>
          <a:insideV>
            <a:ln w="12700" cap="flat">
              <a:solidFill>
                <a:srgbClr val="363929"/>
              </a:solidFill>
              <a:prstDash val="solid"/>
              <a:round/>
            </a:ln>
          </a:insideV>
        </a:tcBdr>
        <a:fill>
          <a:noFill/>
        </a:fill>
      </a:tcStyle>
    </a:wholeTbl>
    <a:band2H>
      <a:tcTxStyle/>
      <a:tcStyle>
        <a:tcBdr/>
        <a:fill>
          <a:solidFill>
            <a:srgbClr val="B8BBBD">
              <a:alpha val="30000"/>
            </a:srgbClr>
          </a:solidFill>
        </a:fill>
      </a:tcStyle>
    </a:band2H>
    <a:firstCol>
      <a:tcTxStyle b="off" i="off">
        <a:fontRef idx="minor">
          <a:srgbClr val="363929"/>
        </a:fontRef>
        <a:srgbClr val="363929"/>
      </a:tcTxStyle>
      <a:tcStyle>
        <a:tcBdr>
          <a:left>
            <a:ln w="12700" cap="flat">
              <a:solidFill>
                <a:srgbClr val="363929"/>
              </a:solidFill>
              <a:prstDash val="solid"/>
              <a:round/>
            </a:ln>
          </a:left>
          <a:right>
            <a:ln w="12700" cap="flat">
              <a:solidFill>
                <a:srgbClr val="363929"/>
              </a:solidFill>
              <a:prstDash val="solid"/>
              <a:round/>
            </a:ln>
          </a:right>
          <a:top>
            <a:ln w="12700" cap="flat">
              <a:solidFill>
                <a:srgbClr val="363929"/>
              </a:solidFill>
              <a:prstDash val="solid"/>
              <a:round/>
            </a:ln>
          </a:top>
          <a:bottom>
            <a:ln w="12700" cap="flat">
              <a:solidFill>
                <a:srgbClr val="363929"/>
              </a:solidFill>
              <a:prstDash val="solid"/>
              <a:round/>
            </a:ln>
          </a:bottom>
          <a:insideH>
            <a:ln w="12700" cap="flat">
              <a:solidFill>
                <a:srgbClr val="363929"/>
              </a:solidFill>
              <a:prstDash val="solid"/>
              <a:round/>
            </a:ln>
          </a:insideH>
          <a:insideV>
            <a:ln w="12700" cap="flat">
              <a:solidFill>
                <a:srgbClr val="363929"/>
              </a:solidFill>
              <a:prstDash val="solid"/>
              <a:round/>
            </a:ln>
          </a:insideV>
        </a:tcBdr>
        <a:fill>
          <a:noFill/>
        </a:fill>
      </a:tcStyle>
    </a:firstCol>
    <a:lastRow>
      <a:tcTxStyle b="off" i="off">
        <a:fontRef idx="minor">
          <a:srgbClr val="363929"/>
        </a:fontRef>
        <a:srgbClr val="363929"/>
      </a:tcTxStyle>
      <a:tcStyle>
        <a:tcBdr>
          <a:left>
            <a:ln w="12700" cap="flat">
              <a:solidFill>
                <a:srgbClr val="363929"/>
              </a:solidFill>
              <a:prstDash val="solid"/>
              <a:round/>
            </a:ln>
          </a:left>
          <a:right>
            <a:ln w="12700" cap="flat">
              <a:solidFill>
                <a:srgbClr val="363929"/>
              </a:solidFill>
              <a:prstDash val="solid"/>
              <a:round/>
            </a:ln>
          </a:right>
          <a:top>
            <a:ln w="12700" cap="flat">
              <a:solidFill>
                <a:srgbClr val="363929"/>
              </a:solidFill>
              <a:prstDash val="solid"/>
              <a:round/>
            </a:ln>
          </a:top>
          <a:bottom>
            <a:ln w="12700" cap="flat">
              <a:solidFill>
                <a:srgbClr val="363929"/>
              </a:solidFill>
              <a:prstDash val="solid"/>
              <a:round/>
            </a:ln>
          </a:bottom>
          <a:insideH>
            <a:ln w="12700" cap="flat">
              <a:solidFill>
                <a:srgbClr val="363929"/>
              </a:solidFill>
              <a:prstDash val="solid"/>
              <a:round/>
            </a:ln>
          </a:insideH>
          <a:insideV>
            <a:ln w="12700" cap="flat">
              <a:solidFill>
                <a:srgbClr val="363929"/>
              </a:solidFill>
              <a:prstDash val="solid"/>
              <a:round/>
            </a:ln>
          </a:insideV>
        </a:tcBdr>
        <a:fill>
          <a:noFill/>
        </a:fill>
      </a:tcStyle>
    </a:lastRow>
    <a:firstRow>
      <a:tcTxStyle b="off" i="off">
        <a:fontRef idx="minor">
          <a:srgbClr val="363929"/>
        </a:fontRef>
        <a:srgbClr val="363929"/>
      </a:tcTxStyle>
      <a:tcStyle>
        <a:tcBdr>
          <a:left>
            <a:ln w="12700" cap="flat">
              <a:solidFill>
                <a:srgbClr val="363929"/>
              </a:solidFill>
              <a:prstDash val="solid"/>
              <a:round/>
            </a:ln>
          </a:left>
          <a:right>
            <a:ln w="12700" cap="flat">
              <a:solidFill>
                <a:srgbClr val="363929"/>
              </a:solidFill>
              <a:prstDash val="solid"/>
              <a:round/>
            </a:ln>
          </a:right>
          <a:top>
            <a:ln w="12700" cap="flat">
              <a:solidFill>
                <a:srgbClr val="363929"/>
              </a:solidFill>
              <a:prstDash val="solid"/>
              <a:round/>
            </a:ln>
          </a:top>
          <a:bottom>
            <a:ln w="12700" cap="flat">
              <a:solidFill>
                <a:srgbClr val="363929"/>
              </a:solidFill>
              <a:prstDash val="solid"/>
              <a:round/>
            </a:ln>
          </a:bottom>
          <a:insideH>
            <a:ln w="12700" cap="flat">
              <a:solidFill>
                <a:srgbClr val="363929"/>
              </a:solidFill>
              <a:prstDash val="solid"/>
              <a:round/>
            </a:ln>
          </a:insideH>
          <a:insideV>
            <a:ln w="12700" cap="flat">
              <a:solidFill>
                <a:srgbClr val="363929"/>
              </a:solidFill>
              <a:prstDash val="solid"/>
              <a:round/>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p:restoredTop sz="94674"/>
  </p:normalViewPr>
  <p:slideViewPr>
    <p:cSldViewPr snapToGrid="0" snapToObjects="1">
      <p:cViewPr varScale="1">
        <p:scale>
          <a:sx n="82" d="100"/>
          <a:sy n="82" d="100"/>
        </p:scale>
        <p:origin x="184"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notesMaster" Target="notesMasters/notesMaster1.xml"/><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 Title &amp; Subtitle">
    <p:spTree>
      <p:nvGrpSpPr>
        <p:cNvPr id="1" name=""/>
        <p:cNvGrpSpPr/>
        <p:nvPr/>
      </p:nvGrpSpPr>
      <p:grpSpPr>
        <a:xfrm>
          <a:off x="0" y="0"/>
          <a:ext cx="0" cy="0"/>
          <a:chOff x="0" y="0"/>
          <a:chExt cx="0" cy="0"/>
        </a:xfrm>
      </p:grpSpPr>
      <p:sp>
        <p:nvSpPr>
          <p:cNvPr id="12" name="Title Text"/>
          <p:cNvSpPr>
            <a:spLocks noGrp="1"/>
          </p:cNvSpPr>
          <p:nvPr>
            <p:ph type="title"/>
          </p:nvPr>
        </p:nvSpPr>
        <p:spPr>
          <a:prstGeom prst="rect">
            <a:avLst/>
          </a:prstGeom>
        </p:spPr>
        <p:txBody>
          <a:bodyPr/>
          <a:lstStyle/>
          <a:p>
            <a:r>
              <a:t>Title Text</a:t>
            </a:r>
          </a:p>
        </p:txBody>
      </p:sp>
      <p:sp>
        <p:nvSpPr>
          <p:cNvPr id="13" name="Body Level One…"/>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4" name="Body Level One…"/>
          <p:cNvSpPr>
            <a:spLocks noGrp="1"/>
          </p:cNvSpPr>
          <p:nvPr>
            <p:ph type="body" idx="1"/>
          </p:nvPr>
        </p:nvSpPr>
        <p:spPr>
          <a:xfrm>
            <a:off x="1955800" y="1663700"/>
            <a:ext cx="9753600" cy="6413500"/>
          </a:xfrm>
          <a:prstGeom prst="rect">
            <a:avLst/>
          </a:prstGeom>
        </p:spPr>
        <p:txBody>
          <a:bodyPr anchor="ctr"/>
          <a:lstStyle>
            <a:lvl1pPr marL="546100" indent="-546100" algn="l">
              <a:spcBef>
                <a:spcPts val="5000"/>
              </a:spcBef>
              <a:buSzPct val="25000"/>
              <a:buBlip>
                <a:blip r:embed="rId3"/>
              </a:buBlip>
              <a:defRPr sz="4000"/>
            </a:lvl1pPr>
            <a:lvl2pPr marL="1092200" indent="-546100" algn="l">
              <a:spcBef>
                <a:spcPts val="5000"/>
              </a:spcBef>
              <a:buSzPct val="25000"/>
              <a:buBlip>
                <a:blip r:embed="rId3"/>
              </a:buBlip>
              <a:defRPr sz="4000"/>
            </a:lvl2pPr>
            <a:lvl3pPr marL="1638300" indent="-546100" algn="l">
              <a:spcBef>
                <a:spcPts val="5000"/>
              </a:spcBef>
              <a:buSzPct val="25000"/>
              <a:buBlip>
                <a:blip r:embed="rId3"/>
              </a:buBlip>
              <a:defRPr sz="4000"/>
            </a:lvl3pPr>
            <a:lvl4pPr marL="2184400" indent="-546100" algn="l">
              <a:spcBef>
                <a:spcPts val="5000"/>
              </a:spcBef>
              <a:buSzPct val="25000"/>
              <a:buBlip>
                <a:blip r:embed="rId3"/>
              </a:buBlip>
              <a:defRPr sz="4000"/>
            </a:lvl4pPr>
            <a:lvl5pPr marL="2730500" indent="-546100" algn="l">
              <a:spcBef>
                <a:spcPts val="5000"/>
              </a:spcBef>
              <a:buSzPct val="25000"/>
              <a:buBlip>
                <a:blip r:embed="rId3"/>
              </a:buBlip>
              <a:defRPr sz="4000"/>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 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2" name="“Type a quote here.”"/>
          <p:cNvSpPr>
            <a:spLocks noGrp="1"/>
          </p:cNvSpPr>
          <p:nvPr>
            <p:ph type="body" sz="quarter" idx="13"/>
          </p:nvPr>
        </p:nvSpPr>
        <p:spPr>
          <a:xfrm>
            <a:off x="1625600" y="4254500"/>
            <a:ext cx="10464800" cy="711200"/>
          </a:xfrm>
          <a:prstGeom prst="rect">
            <a:avLst/>
          </a:prstGeom>
        </p:spPr>
        <p:txBody>
          <a:bodyPr anchor="ctr"/>
          <a:lstStyle>
            <a:lvl1pPr defTabSz="584200">
              <a:spcBef>
                <a:spcPts val="2400"/>
              </a:spcBef>
              <a:defRPr sz="4000"/>
            </a:lvl1pPr>
          </a:lstStyle>
          <a:p>
            <a:pPr>
              <a:defRPr>
                <a:effectLst/>
              </a:defRPr>
            </a:pPr>
            <a:r>
              <a:t>“Type a quote here.”</a:t>
            </a:r>
          </a:p>
        </p:txBody>
      </p:sp>
      <p:sp>
        <p:nvSpPr>
          <p:cNvPr id="103" name="Body Level One…"/>
          <p:cNvSpPr>
            <a:spLocks noGrp="1"/>
          </p:cNvSpPr>
          <p:nvPr>
            <p:ph type="body" sz="half" idx="1"/>
          </p:nvPr>
        </p:nvSpPr>
        <p:spPr>
          <a:xfrm>
            <a:off x="1625600" y="6362700"/>
            <a:ext cx="10464800" cy="2975612"/>
          </a:xfrm>
          <a:prstGeom prst="rect">
            <a:avLst/>
          </a:prstGeom>
        </p:spPr>
        <p:txBody>
          <a:bodyPr/>
          <a:lstStyle>
            <a:lvl1pPr defTabSz="584200">
              <a:defRPr sz="2800"/>
            </a:lvl1pPr>
          </a:lstStyle>
          <a:p>
            <a:r>
              <a:t>Body Level One</a:t>
            </a:r>
          </a:p>
          <a:p>
            <a:pPr lvl="1"/>
            <a:r>
              <a:t>Body Level Two</a:t>
            </a:r>
          </a:p>
          <a:p>
            <a:pPr lvl="2"/>
            <a:r>
              <a:t>Body Level Three</a:t>
            </a:r>
          </a:p>
          <a:p>
            <a:pPr lvl="3"/>
            <a:r>
              <a:t>Body Level Four</a:t>
            </a:r>
          </a:p>
          <a:p>
            <a:pPr lvl="4"/>
            <a:r>
              <a:t>Body Level Five</a:t>
            </a:r>
          </a:p>
        </p:txBody>
      </p:sp>
      <p:sp>
        <p:nvSpPr>
          <p:cNvPr id="10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 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 Photo - Horizontal">
    <p:spTree>
      <p:nvGrpSpPr>
        <p:cNvPr id="1" name=""/>
        <p:cNvGrpSpPr/>
        <p:nvPr/>
      </p:nvGrpSpPr>
      <p:grpSpPr>
        <a:xfrm>
          <a:off x="0" y="0"/>
          <a:ext cx="0" cy="0"/>
          <a:chOff x="0" y="0"/>
          <a:chExt cx="0" cy="0"/>
        </a:xfrm>
      </p:grpSpPr>
      <p:sp>
        <p:nvSpPr>
          <p:cNvPr id="21" name="Object"/>
          <p:cNvSpPr>
            <a:spLocks noGrp="1"/>
          </p:cNvSpPr>
          <p:nvPr>
            <p:ph sz="quarter" idx="3"/>
          </p:nvPr>
        </p:nvSpPr>
        <p:spPr>
          <a:xfrm>
            <a:off x="4286250" y="1724010"/>
            <a:ext cx="5422900" cy="4073541"/>
          </a:xfrm>
          <a:prstGeom prst="rect">
            <a:avLst/>
          </a:prstGeom>
          <a:ln w="9525">
            <a:round/>
          </a:ln>
        </p:spPr>
        <p:txBody>
          <a:bodyPr lIns="38100" tIns="38100" rIns="38100" bIns="38100" anchor="ctr"/>
          <a:lstStyle/>
          <a:p>
            <a:pPr>
              <a:buClrTx/>
              <a:defRPr sz="4000">
                <a:solidFill>
                  <a:srgbClr val="000000"/>
                </a:solidFill>
                <a:effectLst/>
                <a:latin typeface="Gill Sans"/>
                <a:ea typeface="Gill Sans"/>
                <a:cs typeface="Gill Sans"/>
                <a:sym typeface="Gill Sans"/>
              </a:defRPr>
            </a:pPr>
            <a:endParaRPr/>
          </a:p>
        </p:txBody>
      </p:sp>
      <p:sp>
        <p:nvSpPr>
          <p:cNvPr id="22" name="Title Text"/>
          <p:cNvSpPr>
            <a:spLocks noGrp="1"/>
          </p:cNvSpPr>
          <p:nvPr>
            <p:ph type="title"/>
          </p:nvPr>
        </p:nvSpPr>
        <p:spPr>
          <a:xfrm>
            <a:off x="1778000" y="6019800"/>
            <a:ext cx="10464800" cy="2019300"/>
          </a:xfrm>
          <a:prstGeom prst="rect">
            <a:avLst/>
          </a:prstGeom>
        </p:spPr>
        <p:txBody>
          <a:bodyPr anchor="ctr"/>
          <a:lstStyle/>
          <a:p>
            <a:r>
              <a:t>Title Text</a:t>
            </a:r>
          </a:p>
        </p:txBody>
      </p:sp>
      <p:sp>
        <p:nvSpPr>
          <p:cNvPr id="23" name="Body Level One…"/>
          <p:cNvSpPr>
            <a:spLocks noGrp="1"/>
          </p:cNvSpPr>
          <p:nvPr>
            <p:ph type="body" sz="quarter" idx="1"/>
          </p:nvPr>
        </p:nvSpPr>
        <p:spPr>
          <a:xfrm>
            <a:off x="1778000" y="7861300"/>
            <a:ext cx="10464800" cy="1473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 Title - Center">
    <p:spTree>
      <p:nvGrpSpPr>
        <p:cNvPr id="1" name=""/>
        <p:cNvGrpSpPr/>
        <p:nvPr/>
      </p:nvGrpSpPr>
      <p:grpSpPr>
        <a:xfrm>
          <a:off x="0" y="0"/>
          <a:ext cx="0" cy="0"/>
          <a:chOff x="0" y="0"/>
          <a:chExt cx="0" cy="0"/>
        </a:xfrm>
      </p:grpSpPr>
      <p:sp>
        <p:nvSpPr>
          <p:cNvPr id="31" name="Title Text"/>
          <p:cNvSpPr>
            <a:spLocks noGrp="1"/>
          </p:cNvSpPr>
          <p:nvPr>
            <p:ph type="title"/>
          </p:nvPr>
        </p:nvSpPr>
        <p:spPr>
          <a:xfrm>
            <a:off x="2222500" y="3581400"/>
            <a:ext cx="9575800" cy="2590800"/>
          </a:xfrm>
          <a:prstGeom prst="rect">
            <a:avLst/>
          </a:prstGeom>
        </p:spPr>
        <p:txBody>
          <a:bodyPr anchor="ctr"/>
          <a:lstStyle>
            <a:lvl1pPr>
              <a:defRPr sz="6800"/>
            </a:lvl1pPr>
          </a:lstStyle>
          <a:p>
            <a:r>
              <a:t>Title Text</a:t>
            </a:r>
          </a:p>
        </p:txBody>
      </p:sp>
      <p:sp>
        <p:nvSpPr>
          <p:cNvPr id="3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 Photo - Vertical">
    <p:spTree>
      <p:nvGrpSpPr>
        <p:cNvPr id="1" name=""/>
        <p:cNvGrpSpPr/>
        <p:nvPr/>
      </p:nvGrpSpPr>
      <p:grpSpPr>
        <a:xfrm>
          <a:off x="0" y="0"/>
          <a:ext cx="0" cy="0"/>
          <a:chOff x="0" y="0"/>
          <a:chExt cx="0" cy="0"/>
        </a:xfrm>
      </p:grpSpPr>
      <p:sp>
        <p:nvSpPr>
          <p:cNvPr id="39" name="Object"/>
          <p:cNvSpPr>
            <a:spLocks noGrp="1"/>
          </p:cNvSpPr>
          <p:nvPr>
            <p:ph sz="quarter" idx="3"/>
          </p:nvPr>
        </p:nvSpPr>
        <p:spPr>
          <a:xfrm>
            <a:off x="7658100" y="2184400"/>
            <a:ext cx="4038600" cy="5410200"/>
          </a:xfrm>
          <a:prstGeom prst="rect">
            <a:avLst/>
          </a:prstGeom>
          <a:ln w="9525">
            <a:round/>
          </a:ln>
        </p:spPr>
        <p:txBody>
          <a:bodyPr lIns="38100" tIns="38100" rIns="38100" bIns="38100" anchor="ctr"/>
          <a:lstStyle/>
          <a:p>
            <a:pPr>
              <a:buClrTx/>
              <a:defRPr sz="4000">
                <a:solidFill>
                  <a:srgbClr val="000000"/>
                </a:solidFill>
                <a:effectLst/>
                <a:latin typeface="Gill Sans"/>
                <a:ea typeface="Gill Sans"/>
                <a:cs typeface="Gill Sans"/>
                <a:sym typeface="Gill Sans"/>
              </a:defRPr>
            </a:pPr>
            <a:endParaRPr/>
          </a:p>
        </p:txBody>
      </p:sp>
      <p:sp>
        <p:nvSpPr>
          <p:cNvPr id="40" name="Title Text"/>
          <p:cNvSpPr>
            <a:spLocks noGrp="1"/>
          </p:cNvSpPr>
          <p:nvPr>
            <p:ph type="title"/>
          </p:nvPr>
        </p:nvSpPr>
        <p:spPr>
          <a:xfrm>
            <a:off x="1104900" y="1993900"/>
            <a:ext cx="6299200" cy="3124200"/>
          </a:xfrm>
          <a:prstGeom prst="rect">
            <a:avLst/>
          </a:prstGeom>
        </p:spPr>
        <p:txBody>
          <a:bodyPr/>
          <a:lstStyle>
            <a:lvl1pPr>
              <a:defRPr sz="6800"/>
            </a:lvl1pPr>
          </a:lstStyle>
          <a:p>
            <a:r>
              <a:t>Title Text</a:t>
            </a:r>
          </a:p>
        </p:txBody>
      </p:sp>
      <p:sp>
        <p:nvSpPr>
          <p:cNvPr id="41" name="Body Level One…"/>
          <p:cNvSpPr>
            <a:spLocks noGrp="1"/>
          </p:cNvSpPr>
          <p:nvPr>
            <p:ph type="body" sz="quarter" idx="1"/>
          </p:nvPr>
        </p:nvSpPr>
        <p:spPr>
          <a:xfrm>
            <a:off x="1104900" y="5257800"/>
            <a:ext cx="6299200" cy="2844800"/>
          </a:xfrm>
          <a:prstGeom prst="rect">
            <a:avLst/>
          </a:prstGeom>
        </p:spPr>
        <p:txBody>
          <a:bodyPr/>
          <a:lstStyle>
            <a:lvl1pPr>
              <a:defRPr sz="4000"/>
            </a:lvl1pPr>
            <a:lvl2pPr>
              <a:defRPr sz="4000"/>
            </a:lvl2pPr>
            <a:lvl3pPr>
              <a:defRPr sz="4000"/>
            </a:lvl3pPr>
            <a:lvl4pPr>
              <a:defRPr sz="4000"/>
            </a:lvl4pPr>
            <a:lvl5pPr>
              <a:defRPr sz="4000"/>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 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Title Text"/>
          <p:cNvSpPr>
            <a:spLocks noGrp="1"/>
          </p:cNvSpPr>
          <p:nvPr>
            <p:ph type="title"/>
          </p:nvPr>
        </p:nvSpPr>
        <p:spPr>
          <a:xfrm>
            <a:off x="1968500" y="152400"/>
            <a:ext cx="9753600" cy="2590800"/>
          </a:xfrm>
          <a:prstGeom prst="rect">
            <a:avLst/>
          </a:prstGeom>
        </p:spPr>
        <p:txBody>
          <a:bodyPr anchor="ctr"/>
          <a:lstStyle>
            <a:lvl1pPr>
              <a:defRPr sz="6800"/>
            </a:lvl1pPr>
          </a:lstStyle>
          <a:p>
            <a:r>
              <a:t>Title Text</a:t>
            </a:r>
          </a:p>
        </p:txBody>
      </p:sp>
      <p:sp>
        <p:nvSpPr>
          <p:cNvPr id="5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 Title - Ins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Title Text"/>
          <p:cNvSpPr>
            <a:spLocks noGrp="1"/>
          </p:cNvSpPr>
          <p:nvPr>
            <p:ph type="title"/>
          </p:nvPr>
        </p:nvSpPr>
        <p:spPr>
          <a:xfrm>
            <a:off x="2044700" y="3581400"/>
            <a:ext cx="9575800" cy="2590800"/>
          </a:xfrm>
          <a:prstGeom prst="rect">
            <a:avLst/>
          </a:prstGeom>
        </p:spPr>
        <p:txBody>
          <a:bodyPr anchor="ctr"/>
          <a:lstStyle>
            <a:lvl1pPr>
              <a:defRPr sz="6800"/>
            </a:lvl1pPr>
          </a:lstStyle>
          <a:p>
            <a:r>
              <a:t>Title Text</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 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 name="Title Text"/>
          <p:cNvSpPr>
            <a:spLocks noGrp="1"/>
          </p:cNvSpPr>
          <p:nvPr>
            <p:ph type="title"/>
          </p:nvPr>
        </p:nvSpPr>
        <p:spPr>
          <a:xfrm>
            <a:off x="1968500" y="152400"/>
            <a:ext cx="9753600" cy="2590800"/>
          </a:xfrm>
          <a:prstGeom prst="rect">
            <a:avLst/>
          </a:prstGeom>
        </p:spPr>
        <p:txBody>
          <a:bodyPr anchor="ctr"/>
          <a:lstStyle>
            <a:lvl1pPr>
              <a:defRPr sz="6800"/>
            </a:lvl1pPr>
          </a:lstStyle>
          <a:p>
            <a:r>
              <a:t>Title Text</a:t>
            </a:r>
          </a:p>
        </p:txBody>
      </p:sp>
      <p:sp>
        <p:nvSpPr>
          <p:cNvPr id="66" name="Body Level One…"/>
          <p:cNvSpPr>
            <a:spLocks noGrp="1"/>
          </p:cNvSpPr>
          <p:nvPr>
            <p:ph type="body" idx="1"/>
          </p:nvPr>
        </p:nvSpPr>
        <p:spPr>
          <a:xfrm>
            <a:off x="1968500" y="2743200"/>
            <a:ext cx="9753600" cy="5842000"/>
          </a:xfrm>
          <a:prstGeom prst="rect">
            <a:avLst/>
          </a:prstGeom>
        </p:spPr>
        <p:txBody>
          <a:bodyPr anchor="ctr"/>
          <a:lstStyle>
            <a:lvl1pPr marL="546100" indent="-546100" algn="l">
              <a:spcBef>
                <a:spcPts val="5000"/>
              </a:spcBef>
              <a:buSzPct val="25000"/>
              <a:buBlip>
                <a:blip r:embed="rId3"/>
              </a:buBlip>
              <a:defRPr sz="4000"/>
            </a:lvl1pPr>
            <a:lvl2pPr marL="1092200" indent="-546100" algn="l">
              <a:spcBef>
                <a:spcPts val="5000"/>
              </a:spcBef>
              <a:buSzPct val="25000"/>
              <a:buBlip>
                <a:blip r:embed="rId3"/>
              </a:buBlip>
              <a:defRPr sz="4000"/>
            </a:lvl2pPr>
            <a:lvl3pPr marL="1638300" indent="-546100" algn="l">
              <a:spcBef>
                <a:spcPts val="5000"/>
              </a:spcBef>
              <a:buSzPct val="25000"/>
              <a:buBlip>
                <a:blip r:embed="rId3"/>
              </a:buBlip>
              <a:defRPr sz="4000"/>
            </a:lvl3pPr>
            <a:lvl4pPr marL="2184400" indent="-546100" algn="l">
              <a:spcBef>
                <a:spcPts val="5000"/>
              </a:spcBef>
              <a:buSzPct val="25000"/>
              <a:buBlip>
                <a:blip r:embed="rId3"/>
              </a:buBlip>
              <a:defRPr sz="4000"/>
            </a:lvl4pPr>
            <a:lvl5pPr marL="2730500" indent="-546100" algn="l">
              <a:spcBef>
                <a:spcPts val="5000"/>
              </a:spcBef>
              <a:buSzPct val="25000"/>
              <a:buBlip>
                <a:blip r:embed="rId3"/>
              </a:buBlip>
              <a:defRPr sz="4000"/>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 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4" name="Object"/>
          <p:cNvSpPr>
            <a:spLocks noGrp="1"/>
          </p:cNvSpPr>
          <p:nvPr>
            <p:ph sz="quarter" idx="3"/>
          </p:nvPr>
        </p:nvSpPr>
        <p:spPr>
          <a:xfrm>
            <a:off x="7440166" y="2857500"/>
            <a:ext cx="4015234" cy="5613400"/>
          </a:xfrm>
          <a:prstGeom prst="rect">
            <a:avLst/>
          </a:prstGeom>
          <a:ln w="9525">
            <a:round/>
          </a:ln>
        </p:spPr>
        <p:txBody>
          <a:bodyPr lIns="38100" tIns="38100" rIns="38100" bIns="38100" anchor="ctr"/>
          <a:lstStyle/>
          <a:p>
            <a:pPr>
              <a:buClrTx/>
              <a:defRPr sz="4000">
                <a:solidFill>
                  <a:srgbClr val="000000"/>
                </a:solidFill>
                <a:effectLst/>
                <a:latin typeface="Gill Sans"/>
                <a:ea typeface="Gill Sans"/>
                <a:cs typeface="Gill Sans"/>
                <a:sym typeface="Gill Sans"/>
              </a:defRPr>
            </a:pPr>
            <a:endParaRPr/>
          </a:p>
        </p:txBody>
      </p:sp>
      <p:sp>
        <p:nvSpPr>
          <p:cNvPr id="75" name="Title Text"/>
          <p:cNvSpPr>
            <a:spLocks noGrp="1"/>
          </p:cNvSpPr>
          <p:nvPr>
            <p:ph type="title"/>
          </p:nvPr>
        </p:nvSpPr>
        <p:spPr>
          <a:xfrm>
            <a:off x="1968500" y="152400"/>
            <a:ext cx="9753600" cy="2590800"/>
          </a:xfrm>
          <a:prstGeom prst="rect">
            <a:avLst/>
          </a:prstGeom>
        </p:spPr>
        <p:txBody>
          <a:bodyPr anchor="ctr"/>
          <a:lstStyle>
            <a:lvl1pPr>
              <a:defRPr sz="6800"/>
            </a:lvl1pPr>
          </a:lstStyle>
          <a:p>
            <a:r>
              <a:t>Title Text</a:t>
            </a:r>
          </a:p>
        </p:txBody>
      </p:sp>
      <p:sp>
        <p:nvSpPr>
          <p:cNvPr id="76" name="Body Level One…"/>
          <p:cNvSpPr>
            <a:spLocks noGrp="1"/>
          </p:cNvSpPr>
          <p:nvPr>
            <p:ph type="body" sz="half" idx="1"/>
          </p:nvPr>
        </p:nvSpPr>
        <p:spPr>
          <a:xfrm>
            <a:off x="1968500" y="2743200"/>
            <a:ext cx="4876800" cy="5842000"/>
          </a:xfrm>
          <a:prstGeom prst="rect">
            <a:avLst/>
          </a:prstGeom>
        </p:spPr>
        <p:txBody>
          <a:bodyPr anchor="ctr"/>
          <a:lstStyle>
            <a:lvl1pPr marL="406400" indent="-406400" algn="l">
              <a:spcBef>
                <a:spcPts val="4000"/>
              </a:spcBef>
              <a:buSzPct val="25000"/>
              <a:buBlip>
                <a:blip r:embed="rId3"/>
              </a:buBlip>
              <a:defRPr sz="3000"/>
            </a:lvl1pPr>
            <a:lvl2pPr marL="812800" indent="-406400" algn="l">
              <a:spcBef>
                <a:spcPts val="4000"/>
              </a:spcBef>
              <a:buSzPct val="25000"/>
              <a:buBlip>
                <a:blip r:embed="rId3"/>
              </a:buBlip>
              <a:defRPr sz="3000"/>
            </a:lvl2pPr>
            <a:lvl3pPr marL="1219200" indent="-406400" algn="l">
              <a:spcBef>
                <a:spcPts val="4000"/>
              </a:spcBef>
              <a:buSzPct val="25000"/>
              <a:buBlip>
                <a:blip r:embed="rId3"/>
              </a:buBlip>
              <a:defRPr sz="3000"/>
            </a:lvl3pPr>
            <a:lvl4pPr marL="1625600" indent="-406400" algn="l">
              <a:spcBef>
                <a:spcPts val="4000"/>
              </a:spcBef>
              <a:buSzPct val="25000"/>
              <a:buBlip>
                <a:blip r:embed="rId3"/>
              </a:buBlip>
              <a:defRPr sz="3000"/>
            </a:lvl4pPr>
            <a:lvl5pPr marL="2032000" indent="-406400" algn="l">
              <a:spcBef>
                <a:spcPts val="4000"/>
              </a:spcBef>
              <a:buSzPct val="25000"/>
              <a:buBlip>
                <a:blip r:embed="rId3"/>
              </a:buBlip>
              <a:defRPr sz="3000"/>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 Title - Photo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4" name="Object"/>
          <p:cNvSpPr>
            <a:spLocks noGrp="1"/>
          </p:cNvSpPr>
          <p:nvPr>
            <p:ph sz="quarter" idx="3"/>
          </p:nvPr>
        </p:nvSpPr>
        <p:spPr>
          <a:xfrm>
            <a:off x="7850631" y="2194509"/>
            <a:ext cx="3835401" cy="5361992"/>
          </a:xfrm>
          <a:prstGeom prst="rect">
            <a:avLst/>
          </a:prstGeom>
          <a:ln w="9525">
            <a:round/>
          </a:ln>
        </p:spPr>
        <p:txBody>
          <a:bodyPr lIns="38100" tIns="38100" rIns="38100" bIns="38100" anchor="ctr"/>
          <a:lstStyle/>
          <a:p>
            <a:pPr>
              <a:buClrTx/>
              <a:defRPr sz="4000">
                <a:solidFill>
                  <a:srgbClr val="000000"/>
                </a:solidFill>
                <a:effectLst/>
                <a:latin typeface="Gill Sans"/>
                <a:ea typeface="Gill Sans"/>
                <a:cs typeface="Gill Sans"/>
                <a:sym typeface="Gill Sans"/>
              </a:defRPr>
            </a:pPr>
            <a:endParaRPr/>
          </a:p>
        </p:txBody>
      </p:sp>
      <p:sp>
        <p:nvSpPr>
          <p:cNvPr id="85" name="Title Text"/>
          <p:cNvSpPr>
            <a:spLocks noGrp="1"/>
          </p:cNvSpPr>
          <p:nvPr>
            <p:ph type="title"/>
          </p:nvPr>
        </p:nvSpPr>
        <p:spPr>
          <a:xfrm>
            <a:off x="1104900" y="1993900"/>
            <a:ext cx="6299200" cy="3124200"/>
          </a:xfrm>
          <a:prstGeom prst="rect">
            <a:avLst/>
          </a:prstGeom>
        </p:spPr>
        <p:txBody>
          <a:bodyPr/>
          <a:lstStyle>
            <a:lvl1pPr>
              <a:defRPr sz="6800"/>
            </a:lvl1pPr>
          </a:lstStyle>
          <a:p>
            <a:r>
              <a:t>Title Text</a:t>
            </a:r>
          </a:p>
        </p:txBody>
      </p:sp>
      <p:sp>
        <p:nvSpPr>
          <p:cNvPr id="86" name="Body Level One…"/>
          <p:cNvSpPr>
            <a:spLocks noGrp="1"/>
          </p:cNvSpPr>
          <p:nvPr>
            <p:ph type="body" sz="quarter" idx="1"/>
          </p:nvPr>
        </p:nvSpPr>
        <p:spPr>
          <a:xfrm>
            <a:off x="1104900" y="5257800"/>
            <a:ext cx="6299200" cy="2857500"/>
          </a:xfrm>
          <a:prstGeom prst="rect">
            <a:avLst/>
          </a:prstGeom>
        </p:spPr>
        <p:txBody>
          <a:bodyPr/>
          <a:lstStyle>
            <a:lvl1pPr>
              <a:defRPr sz="4000"/>
            </a:lvl1pPr>
            <a:lvl2pPr>
              <a:defRPr sz="4000"/>
            </a:lvl2pPr>
            <a:lvl3pPr>
              <a:defRPr sz="4000"/>
            </a:lvl3pPr>
            <a:lvl4pPr>
              <a:defRPr sz="4000"/>
            </a:lvl4pPr>
            <a:lvl5pPr>
              <a:defRPr sz="40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3" name="Title Text"/>
          <p:cNvSpPr>
            <a:spLocks noGrp="1"/>
          </p:cNvSpPr>
          <p:nvPr>
            <p:ph type="title"/>
          </p:nvPr>
        </p:nvSpPr>
        <p:spPr>
          <a:xfrm>
            <a:off x="1778000" y="1765300"/>
            <a:ext cx="10464800" cy="3124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r>
              <a:t>Title Text</a:t>
            </a:r>
          </a:p>
        </p:txBody>
      </p:sp>
      <p:sp>
        <p:nvSpPr>
          <p:cNvPr id="4" name="Body Level One…"/>
          <p:cNvSpPr>
            <a:spLocks noGrp="1"/>
          </p:cNvSpPr>
          <p:nvPr>
            <p:ph type="body" idx="1"/>
          </p:nvPr>
        </p:nvSpPr>
        <p:spPr>
          <a:xfrm>
            <a:off x="1778000" y="5029200"/>
            <a:ext cx="10464800" cy="154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indent="228600"/>
            <a:lvl3pPr indent="457200"/>
            <a:lvl4pPr indent="685800"/>
            <a:lvl5pPr indent="914400"/>
          </a:lstStyle>
          <a:p>
            <a:r>
              <a:t>Body Level One</a:t>
            </a:r>
          </a:p>
          <a:p>
            <a:pPr lvl="1"/>
            <a:r>
              <a:t>Body Level Two</a:t>
            </a:r>
          </a:p>
          <a:p>
            <a:pPr lvl="2"/>
            <a:r>
              <a:t>Body Level Three</a:t>
            </a:r>
          </a:p>
          <a:p>
            <a:pPr lvl="3"/>
            <a:r>
              <a:t>Body Level Four</a:t>
            </a:r>
          </a:p>
          <a:p>
            <a:pPr lvl="4"/>
            <a:r>
              <a:t>Body Level Five</a:t>
            </a:r>
          </a:p>
        </p:txBody>
      </p:sp>
      <p:sp>
        <p:nvSpPr>
          <p:cNvPr id="5" name="Slide Number"/>
          <p:cNvSpPr>
            <a:spLocks noGrp="1"/>
          </p:cNvSpPr>
          <p:nvPr>
            <p:ph type="sldNum" sz="quarter" idx="2"/>
          </p:nvPr>
        </p:nvSpPr>
        <p:spPr>
          <a:xfrm>
            <a:off x="12153900" y="9169400"/>
            <a:ext cx="453239" cy="462281"/>
          </a:xfrm>
          <a:prstGeom prst="rect">
            <a:avLst/>
          </a:prstGeom>
          <a:ln w="12700">
            <a:miter lim="400000"/>
          </a:ln>
        </p:spPr>
        <p:txBody>
          <a:bodyPr wrap="none" lIns="50800" tIns="50800" rIns="50800" bIns="50800" anchor="b">
            <a:spAutoFit/>
          </a:bodyPr>
          <a:lstStyle>
            <a:lvl1pPr algn="r">
              <a:buClrTx/>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7200" rtl="0" latinLnBrk="0">
        <a:lnSpc>
          <a:spcPct val="100000"/>
        </a:lnSpc>
        <a:spcBef>
          <a:spcPts val="0"/>
        </a:spcBef>
        <a:spcAft>
          <a:spcPts val="0"/>
        </a:spcAft>
        <a:buClrTx/>
        <a:buSzTx/>
        <a:buFontTx/>
        <a:buNone/>
        <a:tabLst>
          <a:tab pos="1485900" algn="l"/>
        </a:tabLst>
        <a:defRPr sz="94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1pPr>
      <a:lvl2pPr marL="0" marR="0" indent="228600" algn="ctr" defTabSz="457200" rtl="0" latinLnBrk="0">
        <a:lnSpc>
          <a:spcPct val="100000"/>
        </a:lnSpc>
        <a:spcBef>
          <a:spcPts val="0"/>
        </a:spcBef>
        <a:spcAft>
          <a:spcPts val="0"/>
        </a:spcAft>
        <a:buClrTx/>
        <a:buSzTx/>
        <a:buFontTx/>
        <a:buNone/>
        <a:tabLst>
          <a:tab pos="1485900" algn="l"/>
        </a:tabLst>
        <a:defRPr sz="94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2pPr>
      <a:lvl3pPr marL="0" marR="0" indent="457200" algn="ctr" defTabSz="457200" rtl="0" latinLnBrk="0">
        <a:lnSpc>
          <a:spcPct val="100000"/>
        </a:lnSpc>
        <a:spcBef>
          <a:spcPts val="0"/>
        </a:spcBef>
        <a:spcAft>
          <a:spcPts val="0"/>
        </a:spcAft>
        <a:buClrTx/>
        <a:buSzTx/>
        <a:buFontTx/>
        <a:buNone/>
        <a:tabLst>
          <a:tab pos="1485900" algn="l"/>
        </a:tabLst>
        <a:defRPr sz="94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3pPr>
      <a:lvl4pPr marL="0" marR="0" indent="685800" algn="ctr" defTabSz="457200" rtl="0" latinLnBrk="0">
        <a:lnSpc>
          <a:spcPct val="100000"/>
        </a:lnSpc>
        <a:spcBef>
          <a:spcPts val="0"/>
        </a:spcBef>
        <a:spcAft>
          <a:spcPts val="0"/>
        </a:spcAft>
        <a:buClrTx/>
        <a:buSzTx/>
        <a:buFontTx/>
        <a:buNone/>
        <a:tabLst>
          <a:tab pos="1485900" algn="l"/>
        </a:tabLst>
        <a:defRPr sz="94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4pPr>
      <a:lvl5pPr marL="0" marR="0" indent="914400" algn="ctr" defTabSz="457200" rtl="0" latinLnBrk="0">
        <a:lnSpc>
          <a:spcPct val="100000"/>
        </a:lnSpc>
        <a:spcBef>
          <a:spcPts val="0"/>
        </a:spcBef>
        <a:spcAft>
          <a:spcPts val="0"/>
        </a:spcAft>
        <a:buClrTx/>
        <a:buSzTx/>
        <a:buFontTx/>
        <a:buNone/>
        <a:tabLst>
          <a:tab pos="1485900" algn="l"/>
        </a:tabLst>
        <a:defRPr sz="94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5pPr>
      <a:lvl6pPr marL="0" marR="0" indent="1143000" algn="ctr" defTabSz="457200" rtl="0" latinLnBrk="0">
        <a:lnSpc>
          <a:spcPct val="100000"/>
        </a:lnSpc>
        <a:spcBef>
          <a:spcPts val="0"/>
        </a:spcBef>
        <a:spcAft>
          <a:spcPts val="0"/>
        </a:spcAft>
        <a:buClrTx/>
        <a:buSzTx/>
        <a:buFontTx/>
        <a:buNone/>
        <a:tabLst>
          <a:tab pos="1485900" algn="l"/>
        </a:tabLst>
        <a:defRPr sz="94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6pPr>
      <a:lvl7pPr marL="0" marR="0" indent="1371600" algn="ctr" defTabSz="457200" rtl="0" latinLnBrk="0">
        <a:lnSpc>
          <a:spcPct val="100000"/>
        </a:lnSpc>
        <a:spcBef>
          <a:spcPts val="0"/>
        </a:spcBef>
        <a:spcAft>
          <a:spcPts val="0"/>
        </a:spcAft>
        <a:buClrTx/>
        <a:buSzTx/>
        <a:buFontTx/>
        <a:buNone/>
        <a:tabLst>
          <a:tab pos="1485900" algn="l"/>
        </a:tabLst>
        <a:defRPr sz="94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7pPr>
      <a:lvl8pPr marL="0" marR="0" indent="1600200" algn="ctr" defTabSz="457200" rtl="0" latinLnBrk="0">
        <a:lnSpc>
          <a:spcPct val="100000"/>
        </a:lnSpc>
        <a:spcBef>
          <a:spcPts val="0"/>
        </a:spcBef>
        <a:spcAft>
          <a:spcPts val="0"/>
        </a:spcAft>
        <a:buClrTx/>
        <a:buSzTx/>
        <a:buFontTx/>
        <a:buNone/>
        <a:tabLst>
          <a:tab pos="1485900" algn="l"/>
        </a:tabLst>
        <a:defRPr sz="94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8pPr>
      <a:lvl9pPr marL="0" marR="0" indent="1828800" algn="ctr" defTabSz="457200" rtl="0" latinLnBrk="0">
        <a:lnSpc>
          <a:spcPct val="100000"/>
        </a:lnSpc>
        <a:spcBef>
          <a:spcPts val="0"/>
        </a:spcBef>
        <a:spcAft>
          <a:spcPts val="0"/>
        </a:spcAft>
        <a:buClrTx/>
        <a:buSzTx/>
        <a:buFontTx/>
        <a:buNone/>
        <a:tabLst>
          <a:tab pos="1485900" algn="l"/>
        </a:tabLst>
        <a:defRPr sz="94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9pPr>
    </p:titleStyle>
    <p:bodyStyle>
      <a:lvl1pPr marL="0" marR="0" indent="0" algn="ctr" defTabSz="457200" rtl="0" latinLnBrk="0">
        <a:lnSpc>
          <a:spcPct val="100000"/>
        </a:lnSpc>
        <a:spcBef>
          <a:spcPts val="0"/>
        </a:spcBef>
        <a:spcAft>
          <a:spcPts val="0"/>
        </a:spcAft>
        <a:buClr>
          <a:srgbClr val="363929"/>
        </a:buClr>
        <a:buSzTx/>
        <a:buFontTx/>
        <a:buNone/>
        <a:tabLst/>
        <a:defRPr sz="42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1pPr>
      <a:lvl2pPr marL="0" marR="0" indent="0" algn="ctr" defTabSz="457200" rtl="0" latinLnBrk="0">
        <a:lnSpc>
          <a:spcPct val="100000"/>
        </a:lnSpc>
        <a:spcBef>
          <a:spcPts val="0"/>
        </a:spcBef>
        <a:spcAft>
          <a:spcPts val="0"/>
        </a:spcAft>
        <a:buClr>
          <a:srgbClr val="363929"/>
        </a:buClr>
        <a:buSzTx/>
        <a:buFontTx/>
        <a:buNone/>
        <a:tabLst/>
        <a:defRPr sz="42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2pPr>
      <a:lvl3pPr marL="0" marR="0" indent="0" algn="ctr" defTabSz="457200" rtl="0" latinLnBrk="0">
        <a:lnSpc>
          <a:spcPct val="100000"/>
        </a:lnSpc>
        <a:spcBef>
          <a:spcPts val="0"/>
        </a:spcBef>
        <a:spcAft>
          <a:spcPts val="0"/>
        </a:spcAft>
        <a:buClr>
          <a:srgbClr val="363929"/>
        </a:buClr>
        <a:buSzTx/>
        <a:buFontTx/>
        <a:buNone/>
        <a:tabLst/>
        <a:defRPr sz="42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3pPr>
      <a:lvl4pPr marL="0" marR="0" indent="0" algn="ctr" defTabSz="457200" rtl="0" latinLnBrk="0">
        <a:lnSpc>
          <a:spcPct val="100000"/>
        </a:lnSpc>
        <a:spcBef>
          <a:spcPts val="0"/>
        </a:spcBef>
        <a:spcAft>
          <a:spcPts val="0"/>
        </a:spcAft>
        <a:buClr>
          <a:srgbClr val="363929"/>
        </a:buClr>
        <a:buSzTx/>
        <a:buFontTx/>
        <a:buNone/>
        <a:tabLst/>
        <a:defRPr sz="42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4pPr>
      <a:lvl5pPr marL="0" marR="0" indent="0" algn="ctr" defTabSz="457200" rtl="0" latinLnBrk="0">
        <a:lnSpc>
          <a:spcPct val="100000"/>
        </a:lnSpc>
        <a:spcBef>
          <a:spcPts val="0"/>
        </a:spcBef>
        <a:spcAft>
          <a:spcPts val="0"/>
        </a:spcAft>
        <a:buClr>
          <a:srgbClr val="363929"/>
        </a:buClr>
        <a:buSzTx/>
        <a:buFontTx/>
        <a:buNone/>
        <a:tabLst/>
        <a:defRPr sz="42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5pPr>
      <a:lvl6pPr marL="0" marR="0" indent="2451100" algn="ctr" defTabSz="457200" rtl="0" latinLnBrk="0">
        <a:lnSpc>
          <a:spcPct val="100000"/>
        </a:lnSpc>
        <a:spcBef>
          <a:spcPts val="0"/>
        </a:spcBef>
        <a:spcAft>
          <a:spcPts val="0"/>
        </a:spcAft>
        <a:buClr>
          <a:srgbClr val="363929"/>
        </a:buClr>
        <a:buSzTx/>
        <a:buFontTx/>
        <a:buNone/>
        <a:tabLst/>
        <a:defRPr sz="42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6pPr>
      <a:lvl7pPr marL="0" marR="0" indent="2806700" algn="ctr" defTabSz="457200" rtl="0" latinLnBrk="0">
        <a:lnSpc>
          <a:spcPct val="100000"/>
        </a:lnSpc>
        <a:spcBef>
          <a:spcPts val="0"/>
        </a:spcBef>
        <a:spcAft>
          <a:spcPts val="0"/>
        </a:spcAft>
        <a:buClr>
          <a:srgbClr val="363929"/>
        </a:buClr>
        <a:buSzTx/>
        <a:buFontTx/>
        <a:buNone/>
        <a:tabLst/>
        <a:defRPr sz="42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7pPr>
      <a:lvl8pPr marL="0" marR="0" indent="3162300" algn="ctr" defTabSz="457200" rtl="0" latinLnBrk="0">
        <a:lnSpc>
          <a:spcPct val="100000"/>
        </a:lnSpc>
        <a:spcBef>
          <a:spcPts val="0"/>
        </a:spcBef>
        <a:spcAft>
          <a:spcPts val="0"/>
        </a:spcAft>
        <a:buClr>
          <a:srgbClr val="363929"/>
        </a:buClr>
        <a:buSzTx/>
        <a:buFontTx/>
        <a:buNone/>
        <a:tabLst/>
        <a:defRPr sz="42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8pPr>
      <a:lvl9pPr marL="0" marR="0" indent="3517900" algn="ctr" defTabSz="457200" rtl="0" latinLnBrk="0">
        <a:lnSpc>
          <a:spcPct val="100000"/>
        </a:lnSpc>
        <a:spcBef>
          <a:spcPts val="0"/>
        </a:spcBef>
        <a:spcAft>
          <a:spcPts val="0"/>
        </a:spcAft>
        <a:buClr>
          <a:srgbClr val="363929"/>
        </a:buClr>
        <a:buSzTx/>
        <a:buFontTx/>
        <a:buNone/>
        <a:tabLst/>
        <a:defRPr sz="4200" b="0" i="0" u="none" strike="noStrike" cap="none" spc="0" baseline="0">
          <a:ln>
            <a:noFill/>
          </a:ln>
          <a:solidFill>
            <a:srgbClr val="363929"/>
          </a:solidFill>
          <a:effectLst>
            <a:outerShdw blurRad="25400" dist="25400" dir="2700000" rotWithShape="0">
              <a:srgbClr val="FFFFFF">
                <a:alpha val="50000"/>
              </a:srgbClr>
            </a:outerShdw>
          </a:effectLst>
          <a:uFill>
            <a:solidFill>
              <a:srgbClr val="363929"/>
            </a:solidFill>
          </a:uFill>
          <a:latin typeface="+mn-lt"/>
          <a:ea typeface="+mn-ea"/>
          <a:cs typeface="+mn-cs"/>
          <a:sym typeface="Optima"/>
        </a:defRPr>
      </a:lvl9pPr>
    </p:bodyStyle>
    <p:otherStyle>
      <a:lvl1pPr marL="0" marR="0" indent="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
            <a:solidFill>
              <a:srgbClr val="363929"/>
            </a:solidFill>
          </a:uFill>
          <a:latin typeface="+mn-lt"/>
          <a:ea typeface="+mn-ea"/>
          <a:cs typeface="+mn-cs"/>
          <a:sym typeface="Optima"/>
        </a:defRPr>
      </a:lvl1pPr>
      <a:lvl2pPr marL="0" marR="0" indent="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
            <a:solidFill>
              <a:srgbClr val="363929"/>
            </a:solidFill>
          </a:uFill>
          <a:latin typeface="+mn-lt"/>
          <a:ea typeface="+mn-ea"/>
          <a:cs typeface="+mn-cs"/>
          <a:sym typeface="Optima"/>
        </a:defRPr>
      </a:lvl2pPr>
      <a:lvl3pPr marL="0" marR="0" indent="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
            <a:solidFill>
              <a:srgbClr val="363929"/>
            </a:solidFill>
          </a:uFill>
          <a:latin typeface="+mn-lt"/>
          <a:ea typeface="+mn-ea"/>
          <a:cs typeface="+mn-cs"/>
          <a:sym typeface="Optima"/>
        </a:defRPr>
      </a:lvl3pPr>
      <a:lvl4pPr marL="0" marR="0" indent="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
            <a:solidFill>
              <a:srgbClr val="363929"/>
            </a:solidFill>
          </a:uFill>
          <a:latin typeface="+mn-lt"/>
          <a:ea typeface="+mn-ea"/>
          <a:cs typeface="+mn-cs"/>
          <a:sym typeface="Optima"/>
        </a:defRPr>
      </a:lvl4pPr>
      <a:lvl5pPr marL="0" marR="0" indent="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
            <a:solidFill>
              <a:srgbClr val="363929"/>
            </a:solidFill>
          </a:uFill>
          <a:latin typeface="+mn-lt"/>
          <a:ea typeface="+mn-ea"/>
          <a:cs typeface="+mn-cs"/>
          <a:sym typeface="Optima"/>
        </a:defRPr>
      </a:lvl5pPr>
      <a:lvl6pPr marL="0" marR="0" indent="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
            <a:solidFill>
              <a:srgbClr val="363929"/>
            </a:solidFill>
          </a:uFill>
          <a:latin typeface="+mn-lt"/>
          <a:ea typeface="+mn-ea"/>
          <a:cs typeface="+mn-cs"/>
          <a:sym typeface="Optima"/>
        </a:defRPr>
      </a:lvl6pPr>
      <a:lvl7pPr marL="0" marR="0" indent="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
            <a:solidFill>
              <a:srgbClr val="363929"/>
            </a:solidFill>
          </a:uFill>
          <a:latin typeface="+mn-lt"/>
          <a:ea typeface="+mn-ea"/>
          <a:cs typeface="+mn-cs"/>
          <a:sym typeface="Optima"/>
        </a:defRPr>
      </a:lvl7pPr>
      <a:lvl8pPr marL="0" marR="0" indent="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
            <a:solidFill>
              <a:srgbClr val="363929"/>
            </a:solidFill>
          </a:uFill>
          <a:latin typeface="+mn-lt"/>
          <a:ea typeface="+mn-ea"/>
          <a:cs typeface="+mn-cs"/>
          <a:sym typeface="Optima"/>
        </a:defRPr>
      </a:lvl8pPr>
      <a:lvl9pPr marL="0" marR="0" indent="0" algn="r" defTabSz="457200" latinLnBrk="0">
        <a:lnSpc>
          <a:spcPct val="100000"/>
        </a:lnSpc>
        <a:spcBef>
          <a:spcPts val="0"/>
        </a:spcBef>
        <a:spcAft>
          <a:spcPts val="0"/>
        </a:spcAft>
        <a:buClrTx/>
        <a:buSzTx/>
        <a:buFontTx/>
        <a:buNone/>
        <a:tabLst/>
        <a:defRPr sz="2400" b="0" i="0" u="none" strike="noStrike" cap="none" spc="0" baseline="0">
          <a:ln>
            <a:noFill/>
          </a:ln>
          <a:solidFill>
            <a:schemeClr val="tx1"/>
          </a:solidFill>
          <a:uFill>
            <a:solidFill>
              <a:srgbClr val="363929"/>
            </a:solidFill>
          </a:uFill>
          <a:latin typeface="+mn-lt"/>
          <a:ea typeface="+mn-ea"/>
          <a:cs typeface="+mn-cs"/>
          <a:sym typeface="Optim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emalead360.com/four_situational_realities_matri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en.m.wikipedia.org/wiki/Psychological_adapt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malead360.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t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t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t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t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t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malead360.com/LeadershipChecklist.html" TargetMode="External"/><Relationship Id="rId3"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malead360.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malead360.com/LeadershipChecklist.html" TargetMode="External"/><Relationship Id="rId3"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malead360.com/LeadershipChecklist.html" TargetMode="External"/><Relationship Id="rId3" Type="http://schemas.openxmlformats.org/officeDocument/2006/relationships/image" Target="../media/image2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malead360.com/LeadershipChecklist.html" TargetMode="External"/><Relationship Id="rId3"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malead360.com/LeadershipChecklist.html" TargetMode="External"/><Relationship Id="rId3" Type="http://schemas.openxmlformats.org/officeDocument/2006/relationships/image" Target="../media/image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malead360.com/LeadershipChecklist.html" TargetMode="External"/><Relationship Id="rId3"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malead360.com/LeadershipChecklist.html" TargetMode="External"/><Relationship Id="rId3" Type="http://schemas.openxmlformats.org/officeDocument/2006/relationships/image" Target="../media/image2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malead360.com/LeadershipChecklist.html" TargetMode="External"/><Relationship Id="rId3"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t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53.xml.rels><?xml version="1.0" encoding="UTF-8" standalone="yes"?>
<Relationships xmlns="http://schemas.openxmlformats.org/package/2006/relationships"><Relationship Id="rId3" Type="http://schemas.openxmlformats.org/officeDocument/2006/relationships/hyperlink" Target="http://www.gemalead360.com/caseStudy.html" TargetMode="External"/><Relationship Id="rId4"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hyperlink" Target="http://www.simulearn.net/download/Case_Study_Fortune_100.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t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t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malead360.com/CouplesChecklist.html" TargetMode="External"/><Relationship Id="rId3" Type="http://schemas.openxmlformats.org/officeDocument/2006/relationships/image" Target="../media/image33.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emalead360.com/nwassess.html"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linkedin.com/in/DavidLHansonPhD" TargetMode="External"/><Relationship Id="rId4" Type="http://schemas.openxmlformats.org/officeDocument/2006/relationships/hyperlink" Target="mailto:davidofseattle@comcast.net" TargetMode="External"/><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t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ti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ti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4.t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121" name="Leadership Inferiority Feelings: Measuring the Law of Movement in Organizations"/>
          <p:cNvSpPr>
            <a:spLocks noGrp="1"/>
          </p:cNvSpPr>
          <p:nvPr>
            <p:ph type="ctrTitle"/>
          </p:nvPr>
        </p:nvSpPr>
        <p:spPr>
          <a:prstGeom prst="rect">
            <a:avLst/>
          </a:prstGeom>
        </p:spPr>
        <p:txBody>
          <a:bodyPr>
            <a:normAutofit/>
          </a:bodyPr>
          <a:lstStyle/>
          <a:p>
            <a:pPr defTabSz="278892">
              <a:tabLst>
                <a:tab pos="901700" algn="l"/>
              </a:tabLst>
              <a:defRPr sz="5734" b="1">
                <a:effectLst>
                  <a:outerShdw blurRad="15494" dist="15494" dir="2700000" rotWithShape="0">
                    <a:srgbClr val="FFFFFF">
                      <a:alpha val="50000"/>
                    </a:srgbClr>
                  </a:outerShdw>
                </a:effectLst>
              </a:defRPr>
            </a:pPr>
            <a:r>
              <a:t>Leadership Inferiority Feelings:</a:t>
            </a:r>
          </a:p>
          <a:p>
            <a:pPr defTabSz="278892">
              <a:tabLst>
                <a:tab pos="901700" algn="l"/>
              </a:tabLst>
              <a:defRPr sz="3904" b="1">
                <a:effectLst>
                  <a:outerShdw blurRad="15494" dist="15494" dir="2700000" rotWithShape="0">
                    <a:srgbClr val="FFFFFF">
                      <a:alpha val="50000"/>
                    </a:srgbClr>
                  </a:outerShdw>
                </a:effectLst>
              </a:defRPr>
            </a:pPr>
            <a:r>
              <a:t>Measuring the Law of Movement in Organizations</a:t>
            </a:r>
          </a:p>
        </p:txBody>
      </p:sp>
      <p:sp>
        <p:nvSpPr>
          <p:cNvPr id="122" name="David L. Hanson, Ph.D.…"/>
          <p:cNvSpPr>
            <a:spLocks noGrp="1"/>
          </p:cNvSpPr>
          <p:nvPr>
            <p:ph type="subTitle" sz="half" idx="1"/>
          </p:nvPr>
        </p:nvSpPr>
        <p:spPr>
          <a:xfrm>
            <a:off x="1778000" y="5479057"/>
            <a:ext cx="10464800" cy="2917181"/>
          </a:xfrm>
          <a:prstGeom prst="rect">
            <a:avLst/>
          </a:prstGeom>
        </p:spPr>
        <p:txBody>
          <a:bodyPr/>
          <a:lstStyle/>
          <a:p>
            <a:pPr defTabSz="393191">
              <a:defRPr sz="3600" b="1">
                <a:effectLst>
                  <a:outerShdw blurRad="25400" dist="21844" dir="2700000" rotWithShape="0">
                    <a:srgbClr val="FFFFFF">
                      <a:alpha val="50000"/>
                    </a:srgbClr>
                  </a:outerShdw>
                </a:effectLst>
              </a:defRPr>
            </a:pPr>
            <a:r>
              <a:t>David L. Hanson, Ph.D.</a:t>
            </a:r>
          </a:p>
          <a:p>
            <a:pPr defTabSz="393191">
              <a:defRPr sz="3600" b="1">
                <a:effectLst>
                  <a:outerShdw blurRad="25400" dist="21844" dir="2700000" rotWithShape="0">
                    <a:srgbClr val="FFFFFF">
                      <a:alpha val="50000"/>
                    </a:srgbClr>
                  </a:outerShdw>
                </a:effectLst>
              </a:defRPr>
            </a:pPr>
            <a:r>
              <a:t>NASAP 2017 - 65th Annual Conference</a:t>
            </a:r>
          </a:p>
          <a:p>
            <a:pPr defTabSz="393191">
              <a:defRPr sz="3600" b="1">
                <a:effectLst>
                  <a:outerShdw blurRad="25400" dist="21844" dir="2700000" rotWithShape="0">
                    <a:srgbClr val="FFFFFF">
                      <a:alpha val="50000"/>
                    </a:srgbClr>
                  </a:outerShdw>
                </a:effectLst>
              </a:defRPr>
            </a:pPr>
            <a:r>
              <a:t>Vancouver, BC, Canada</a:t>
            </a:r>
          </a:p>
          <a:p>
            <a:pPr defTabSz="393191">
              <a:defRPr sz="3600" b="1">
                <a:effectLst>
                  <a:outerShdw blurRad="25400" dist="21844" dir="2700000" rotWithShape="0">
                    <a:srgbClr val="FFFFFF">
                      <a:alpha val="50000"/>
                    </a:srgbClr>
                  </a:outerShdw>
                </a:effectLst>
              </a:defRPr>
            </a:pPr>
            <a:r>
              <a:t>May 18-21, 2017</a:t>
            </a:r>
          </a:p>
        </p:txBody>
      </p:sp>
      <p:sp>
        <p:nvSpPr>
          <p:cNvPr id="123" name="Slide Number"/>
          <p:cNvSpPr>
            <a:spLocks noGrp="1"/>
          </p:cNvSpPr>
          <p:nvPr>
            <p:ph type="sldNum" sz="quarter" idx="2"/>
          </p:nvPr>
        </p:nvSpPr>
        <p:spPr>
          <a:xfrm>
            <a:off x="12472108" y="9164955"/>
            <a:ext cx="213157" cy="317501"/>
          </a:xfrm>
          <a:prstGeom prst="rect">
            <a:avLst/>
          </a:prstGeom>
          <a:extLst>
            <a:ext uri="{C572A759-6A51-4108-AA02-DFA0A04FC94B}">
              <ma14:wrappingTextBoxFlag xmlns:ma14="http://schemas.microsoft.com/office/mac/drawingml/2011/main" val="1"/>
            </a:ext>
          </a:extLst>
        </p:spPr>
        <p:txBody>
          <a:bodyPr/>
          <a:lstStyle>
            <a:lvl1pPr algn="ctr">
              <a:defRPr sz="1400">
                <a:effectLst>
                  <a:outerShdw blurRad="25400" dist="25400" dir="2700000" rotWithShape="0">
                    <a:srgbClr val="FFFFFF">
                      <a:alpha val="50000"/>
                    </a:srgbClr>
                  </a:outerShdw>
                </a:effectLst>
              </a:defRPr>
            </a:lvl1p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An annotated explanation of each matrix cell can be found at:…"/>
          <p:cNvSpPr>
            <a:spLocks noGrp="1"/>
          </p:cNvSpPr>
          <p:nvPr>
            <p:ph type="title"/>
          </p:nvPr>
        </p:nvSpPr>
        <p:spPr>
          <a:xfrm>
            <a:off x="1004073" y="898666"/>
            <a:ext cx="11258507" cy="7958709"/>
          </a:xfrm>
          <a:prstGeom prst="rect">
            <a:avLst/>
          </a:prstGeom>
        </p:spPr>
        <p:txBody>
          <a:bodyPr/>
          <a:lstStyle/>
          <a:p>
            <a:r>
              <a:t>An annotated explanation of each matrix cell can be found at:</a:t>
            </a:r>
          </a:p>
          <a:p>
            <a:endParaRPr/>
          </a:p>
          <a:p>
            <a:pPr>
              <a:defRPr sz="4800" i="1"/>
            </a:pPr>
            <a:r>
              <a:rPr>
                <a:solidFill>
                  <a:srgbClr val="0000FF"/>
                </a:solidFill>
                <a:uFill>
                  <a:solidFill>
                    <a:srgbClr val="0000FF"/>
                  </a:solidFill>
                </a:uFill>
                <a:hlinkClick r:id="rId2"/>
              </a:rPr>
              <a:t>http://www.gemalead360.com/four_situational_realities_matrix.html</a:t>
            </a:r>
          </a:p>
          <a:p>
            <a:r>
              <a:t> </a:t>
            </a:r>
          </a:p>
        </p:txBody>
      </p:sp>
      <p:sp>
        <p:nvSpPr>
          <p:cNvPr id="16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cSld>
  <p:clrMapOvr>
    <a:masterClrMapping/>
  </p:clrMapOvr>
  <mc:AlternateContent xmlns:mc="http://schemas.openxmlformats.org/markup-compatibility/2006" xmlns:p14="http://schemas.microsoft.com/office/powerpoint/2010/main">
    <mc:Choice Requires="p14">
      <p:transition spd="slow" p14:dur="899">
        <p:dissolv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What is our “situation”?…"/>
          <p:cNvSpPr>
            <a:spLocks noGrp="1"/>
          </p:cNvSpPr>
          <p:nvPr>
            <p:ph type="title"/>
          </p:nvPr>
        </p:nvSpPr>
        <p:spPr>
          <a:xfrm>
            <a:off x="2120900" y="1892300"/>
            <a:ext cx="9575800" cy="6502400"/>
          </a:xfrm>
          <a:prstGeom prst="rect">
            <a:avLst/>
          </a:prstGeom>
        </p:spPr>
        <p:txBody>
          <a:bodyPr/>
          <a:lstStyle/>
          <a:p>
            <a:pPr defTabSz="342900">
              <a:tabLst>
                <a:tab pos="1117600" algn="l"/>
              </a:tabLst>
              <a:defRPr sz="7200" b="1">
                <a:effectLst>
                  <a:outerShdw blurRad="25400" dist="19050" dir="2700000" rotWithShape="0">
                    <a:srgbClr val="FFFFFF">
                      <a:alpha val="50000"/>
                    </a:srgbClr>
                  </a:outerShdw>
                </a:effectLst>
              </a:defRPr>
            </a:pPr>
            <a:r>
              <a:t>What is our “situation”?</a:t>
            </a:r>
          </a:p>
          <a:p>
            <a:pPr defTabSz="342900">
              <a:tabLst>
                <a:tab pos="1117600" algn="l"/>
              </a:tabLst>
              <a:defRPr sz="5100">
                <a:effectLst>
                  <a:outerShdw blurRad="25400" dist="19050" dir="2700000" rotWithShape="0">
                    <a:srgbClr val="FFFFFF">
                      <a:alpha val="50000"/>
                    </a:srgbClr>
                  </a:outerShdw>
                </a:effectLst>
              </a:defRPr>
            </a:pPr>
            <a:endParaRPr/>
          </a:p>
          <a:p>
            <a:pPr defTabSz="342900">
              <a:tabLst>
                <a:tab pos="1117600" algn="l"/>
              </a:tabLst>
              <a:defRPr sz="6400" b="1">
                <a:effectLst>
                  <a:outerShdw blurRad="25400" dist="19050" dir="2700000" rotWithShape="0">
                    <a:srgbClr val="FFFFFF">
                      <a:alpha val="50000"/>
                    </a:srgbClr>
                  </a:outerShdw>
                </a:effectLst>
              </a:defRPr>
            </a:pPr>
            <a:r>
              <a:t>Where do we live?</a:t>
            </a:r>
          </a:p>
        </p:txBody>
      </p:sp>
      <p:sp>
        <p:nvSpPr>
          <p:cNvPr id="168"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We live on a ball of mud"/>
          <p:cNvSpPr>
            <a:spLocks noGrp="1"/>
          </p:cNvSpPr>
          <p:nvPr>
            <p:ph type="title"/>
          </p:nvPr>
        </p:nvSpPr>
        <p:spPr>
          <a:xfrm>
            <a:off x="2209800" y="-330200"/>
            <a:ext cx="9575800" cy="2590800"/>
          </a:xfrm>
          <a:prstGeom prst="rect">
            <a:avLst/>
          </a:prstGeom>
        </p:spPr>
        <p:txBody>
          <a:bodyPr/>
          <a:lstStyle>
            <a:lvl1pPr>
              <a:defRPr b="1"/>
            </a:lvl1pPr>
          </a:lstStyle>
          <a:p>
            <a:r>
              <a:t>We live on a ball of mud</a:t>
            </a:r>
          </a:p>
        </p:txBody>
      </p:sp>
      <p:pic>
        <p:nvPicPr>
          <p:cNvPr id="171" name="image15.tiff" descr="image15.tiff"/>
          <p:cNvPicPr>
            <a:picLocks noChangeAspect="1"/>
          </p:cNvPicPr>
          <p:nvPr/>
        </p:nvPicPr>
        <p:blipFill>
          <a:blip r:embed="rId2">
            <a:extLst/>
          </a:blip>
          <a:stretch>
            <a:fillRect/>
          </a:stretch>
        </p:blipFill>
        <p:spPr>
          <a:xfrm>
            <a:off x="3089247" y="1876276"/>
            <a:ext cx="7486706" cy="7750324"/>
          </a:xfrm>
          <a:prstGeom prst="rect">
            <a:avLst/>
          </a:prstGeom>
          <a:ln w="12700">
            <a:miter lim="400000"/>
          </a:ln>
        </p:spPr>
      </p:pic>
      <p:sp>
        <p:nvSpPr>
          <p:cNvPr id="172"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Wikipedia"/>
          <p:cNvSpPr>
            <a:spLocks noGrp="1"/>
          </p:cNvSpPr>
          <p:nvPr>
            <p:ph type="body" sz="quarter" idx="1"/>
          </p:nvPr>
        </p:nvSpPr>
        <p:spPr>
          <a:xfrm>
            <a:off x="1498600" y="8737600"/>
            <a:ext cx="10464800" cy="1016001"/>
          </a:xfrm>
          <a:prstGeom prst="rect">
            <a:avLst/>
          </a:prstGeom>
        </p:spPr>
        <p:txBody>
          <a:bodyPr/>
          <a:lstStyle/>
          <a:p>
            <a:pPr>
              <a:defRPr>
                <a:effectLst/>
              </a:defRPr>
            </a:pPr>
            <a:r>
              <a:t>–Wikipedia</a:t>
            </a:r>
          </a:p>
        </p:txBody>
      </p:sp>
      <p:sp>
        <p:nvSpPr>
          <p:cNvPr id="175" name="“Evolutionary psychologists argue that much of human behavior is the output of…"/>
          <p:cNvSpPr>
            <a:spLocks noGrp="1"/>
          </p:cNvSpPr>
          <p:nvPr>
            <p:ph type="body" idx="13"/>
          </p:nvPr>
        </p:nvSpPr>
        <p:spPr>
          <a:xfrm>
            <a:off x="1612900" y="835659"/>
            <a:ext cx="10464800" cy="7625082"/>
          </a:xfrm>
          <a:prstGeom prst="rect">
            <a:avLst/>
          </a:prstGeom>
        </p:spPr>
        <p:txBody>
          <a:bodyPr/>
          <a:lstStyle/>
          <a:p>
            <a:pPr>
              <a:defRPr sz="6400">
                <a:effectLst/>
              </a:defRPr>
            </a:pPr>
            <a:r>
              <a:t>“Evolutionary psychologists argue that much of human behavior is the output of</a:t>
            </a:r>
          </a:p>
          <a:p>
            <a:pPr>
              <a:defRPr sz="6400">
                <a:effectLst/>
              </a:defRPr>
            </a:pPr>
            <a:r>
              <a:rPr b="1"/>
              <a:t> </a:t>
            </a:r>
            <a:r>
              <a:rPr b="1" u="sng">
                <a:solidFill>
                  <a:srgbClr val="0000FF"/>
                </a:solidFill>
                <a:uFill>
                  <a:solidFill>
                    <a:srgbClr val="0000FF"/>
                  </a:solidFill>
                </a:uFill>
                <a:hlinkClick r:id="rId2"/>
              </a:rPr>
              <a:t>psychological adaptations</a:t>
            </a:r>
            <a:r>
              <a:t> </a:t>
            </a:r>
          </a:p>
          <a:p>
            <a:pPr>
              <a:defRPr sz="6400">
                <a:effectLst/>
              </a:defRPr>
            </a:pPr>
            <a:r>
              <a:t>that evolved to solve recurrent problems in human ancestral environments.”</a:t>
            </a:r>
          </a:p>
        </p:txBody>
      </p:sp>
      <p:sp>
        <p:nvSpPr>
          <p:cNvPr id="176"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Man's soul cannot act as a free agent because the necessity of solving the problems which constantly arise, determines the line of its activity.”"/>
          <p:cNvSpPr>
            <a:spLocks noGrp="1"/>
          </p:cNvSpPr>
          <p:nvPr>
            <p:ph type="body" idx="13"/>
          </p:nvPr>
        </p:nvSpPr>
        <p:spPr>
          <a:xfrm>
            <a:off x="1625600" y="1257300"/>
            <a:ext cx="10464800" cy="6261100"/>
          </a:xfrm>
          <a:prstGeom prst="rect">
            <a:avLst/>
          </a:prstGeom>
        </p:spPr>
        <p:txBody>
          <a:bodyPr/>
          <a:lstStyle/>
          <a:p>
            <a:pPr algn="l" defTabSz="457200">
              <a:spcBef>
                <a:spcPts val="0"/>
              </a:spcBef>
              <a:buClrTx/>
              <a:defRPr sz="5600">
                <a:solidFill>
                  <a:srgbClr val="000000"/>
                </a:solidFill>
                <a:effectLst/>
                <a:uFillTx/>
                <a:latin typeface="Times New Roman"/>
                <a:ea typeface="Times New Roman"/>
                <a:cs typeface="Times New Roman"/>
                <a:sym typeface="Times New Roman"/>
              </a:defRPr>
            </a:pPr>
            <a:r>
              <a:t>        </a:t>
            </a:r>
            <a:r>
              <a:rPr>
                <a:latin typeface="+mn-lt"/>
                <a:ea typeface="+mn-ea"/>
                <a:cs typeface="+mn-cs"/>
                <a:sym typeface="Optima"/>
              </a:rPr>
              <a:t>“</a:t>
            </a:r>
            <a:r>
              <a:rPr sz="6400">
                <a:latin typeface="+mn-lt"/>
                <a:ea typeface="+mn-ea"/>
                <a:cs typeface="+mn-cs"/>
                <a:sym typeface="Optima"/>
              </a:rPr>
              <a:t>Man's soul cannot act as a free agent because the necessity of </a:t>
            </a:r>
            <a:r>
              <a:rPr sz="6400" b="1" u="sng">
                <a:latin typeface="+mn-lt"/>
                <a:ea typeface="+mn-ea"/>
                <a:cs typeface="+mn-cs"/>
                <a:sym typeface="Optima"/>
              </a:rPr>
              <a:t>solving the problems</a:t>
            </a:r>
            <a:r>
              <a:rPr sz="6400">
                <a:latin typeface="+mn-lt"/>
                <a:ea typeface="+mn-ea"/>
                <a:cs typeface="+mn-cs"/>
                <a:sym typeface="Optima"/>
              </a:rPr>
              <a:t> which constantly arise, determines the line of its activity.” </a:t>
            </a:r>
          </a:p>
        </p:txBody>
      </p:sp>
      <p:sp>
        <p:nvSpPr>
          <p:cNvPr id="179" name="Alfred Adler, Understanding Human Nature"/>
          <p:cNvSpPr>
            <a:spLocks noGrp="1"/>
          </p:cNvSpPr>
          <p:nvPr>
            <p:ph type="body" sz="quarter" idx="1"/>
          </p:nvPr>
        </p:nvSpPr>
        <p:spPr>
          <a:xfrm>
            <a:off x="1625600" y="8614410"/>
            <a:ext cx="10464800" cy="723901"/>
          </a:xfrm>
          <a:prstGeom prst="rect">
            <a:avLst/>
          </a:prstGeom>
        </p:spPr>
        <p:txBody>
          <a:bodyPr/>
          <a:lstStyle/>
          <a:p>
            <a:pPr>
              <a:defRPr b="1"/>
            </a:pPr>
            <a:r>
              <a:t>Alfred Adler, </a:t>
            </a:r>
            <a:r>
              <a:rPr i="1" u="sng"/>
              <a:t>Understanding Human Nature</a:t>
            </a:r>
          </a:p>
        </p:txBody>
      </p:sp>
      <p:sp>
        <p:nvSpPr>
          <p:cNvPr id="180"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Alfred Adler, Understanding Human Nature"/>
          <p:cNvSpPr>
            <a:spLocks noGrp="1"/>
          </p:cNvSpPr>
          <p:nvPr>
            <p:ph type="body" sz="quarter" idx="1"/>
          </p:nvPr>
        </p:nvSpPr>
        <p:spPr>
          <a:xfrm>
            <a:off x="1371600" y="8178800"/>
            <a:ext cx="10464800" cy="1574801"/>
          </a:xfrm>
          <a:prstGeom prst="rect">
            <a:avLst/>
          </a:prstGeom>
        </p:spPr>
        <p:txBody>
          <a:bodyPr/>
          <a:lstStyle/>
          <a:p>
            <a:pPr>
              <a:defRPr>
                <a:effectLst/>
              </a:defRPr>
            </a:pPr>
            <a:r>
              <a:t>–Alfred Adler, </a:t>
            </a:r>
            <a:r>
              <a:rPr i="1" u="sng"/>
              <a:t>Understanding Human Nature</a:t>
            </a:r>
          </a:p>
        </p:txBody>
      </p:sp>
      <p:sp>
        <p:nvSpPr>
          <p:cNvPr id="183" name="“Every voluntary act begins with a feeling of inadequacy,whose resolution proceeds toward a condition of satisfaction.”"/>
          <p:cNvSpPr>
            <a:spLocks noGrp="1"/>
          </p:cNvSpPr>
          <p:nvPr>
            <p:ph type="body" idx="13"/>
          </p:nvPr>
        </p:nvSpPr>
        <p:spPr>
          <a:xfrm>
            <a:off x="1625600" y="1286827"/>
            <a:ext cx="10464800" cy="5224146"/>
          </a:xfrm>
          <a:prstGeom prst="rect">
            <a:avLst/>
          </a:prstGeom>
        </p:spPr>
        <p:txBody>
          <a:bodyPr/>
          <a:lstStyle/>
          <a:p>
            <a:pPr>
              <a:defRPr sz="6600">
                <a:effectLst/>
              </a:defRPr>
            </a:pPr>
            <a:r>
              <a:t>“Every voluntary act begins with a </a:t>
            </a:r>
            <a:r>
              <a:rPr b="1"/>
              <a:t>feeling of inadequacy</a:t>
            </a:r>
            <a:r>
              <a:t>,whose resolution proceeds toward a condition of satisfaction.”</a:t>
            </a:r>
          </a:p>
        </p:txBody>
      </p:sp>
      <p:sp>
        <p:nvSpPr>
          <p:cNvPr id="184"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image16.png" descr="image16.png"/>
          <p:cNvPicPr>
            <a:picLocks/>
          </p:cNvPicPr>
          <p:nvPr/>
        </p:nvPicPr>
        <p:blipFill>
          <a:blip r:embed="rId2">
            <a:extLst/>
          </a:blip>
          <a:stretch>
            <a:fillRect/>
          </a:stretch>
        </p:blipFill>
        <p:spPr>
          <a:xfrm>
            <a:off x="7236966" y="2641600"/>
            <a:ext cx="4421634" cy="6045200"/>
          </a:xfrm>
          <a:prstGeom prst="rect">
            <a:avLst/>
          </a:prstGeom>
        </p:spPr>
      </p:pic>
      <p:sp>
        <p:nvSpPr>
          <p:cNvPr id="187" name="Substance Abuse…"/>
          <p:cNvSpPr>
            <a:spLocks noGrp="1"/>
          </p:cNvSpPr>
          <p:nvPr>
            <p:ph type="title"/>
          </p:nvPr>
        </p:nvSpPr>
        <p:spPr>
          <a:prstGeom prst="rect">
            <a:avLst/>
          </a:prstGeom>
        </p:spPr>
        <p:txBody>
          <a:bodyPr/>
          <a:lstStyle/>
          <a:p>
            <a:r>
              <a:t>Substance Abuse</a:t>
            </a:r>
          </a:p>
          <a:p>
            <a:r>
              <a:t>“H.A.L.T”</a:t>
            </a:r>
          </a:p>
        </p:txBody>
      </p:sp>
      <p:sp>
        <p:nvSpPr>
          <p:cNvPr id="188" name="Hungry…"/>
          <p:cNvSpPr>
            <a:spLocks noGrp="1"/>
          </p:cNvSpPr>
          <p:nvPr>
            <p:ph type="body" sz="half" idx="1"/>
          </p:nvPr>
        </p:nvSpPr>
        <p:spPr>
          <a:xfrm>
            <a:off x="1968500" y="2743200"/>
            <a:ext cx="5219700" cy="5842000"/>
          </a:xfrm>
          <a:prstGeom prst="rect">
            <a:avLst/>
          </a:prstGeom>
        </p:spPr>
        <p:txBody>
          <a:bodyPr/>
          <a:lstStyle/>
          <a:p>
            <a:pPr>
              <a:buBlip>
                <a:blip r:embed="rId3"/>
              </a:buBlip>
              <a:defRPr sz="5200">
                <a:effectLst/>
              </a:defRPr>
            </a:pPr>
            <a:r>
              <a:t>Hungry</a:t>
            </a:r>
          </a:p>
          <a:p>
            <a:pPr>
              <a:buBlip>
                <a:blip r:embed="rId3"/>
              </a:buBlip>
              <a:defRPr sz="5200">
                <a:effectLst/>
              </a:defRPr>
            </a:pPr>
            <a:r>
              <a:t>Angry  (via hurt)</a:t>
            </a:r>
          </a:p>
          <a:p>
            <a:pPr>
              <a:buBlip>
                <a:blip r:embed="rId3"/>
              </a:buBlip>
              <a:defRPr sz="5200">
                <a:effectLst/>
              </a:defRPr>
            </a:pPr>
            <a:r>
              <a:t>Lonely</a:t>
            </a:r>
          </a:p>
          <a:p>
            <a:pPr>
              <a:buBlip>
                <a:blip r:embed="rId3"/>
              </a:buBlip>
              <a:defRPr sz="5200">
                <a:effectLst/>
              </a:defRPr>
            </a:pPr>
            <a:r>
              <a:t>Tired</a:t>
            </a:r>
          </a:p>
        </p:txBody>
      </p:sp>
      <p:sp>
        <p:nvSpPr>
          <p:cNvPr id="189"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Alfred Adler, Understanding Human Nature"/>
          <p:cNvSpPr>
            <a:spLocks noGrp="1"/>
          </p:cNvSpPr>
          <p:nvPr>
            <p:ph type="body" sz="quarter" idx="1"/>
          </p:nvPr>
        </p:nvSpPr>
        <p:spPr>
          <a:xfrm>
            <a:off x="1625600" y="8674100"/>
            <a:ext cx="10464800" cy="1079501"/>
          </a:xfrm>
          <a:prstGeom prst="rect">
            <a:avLst/>
          </a:prstGeom>
        </p:spPr>
        <p:txBody>
          <a:bodyPr/>
          <a:lstStyle/>
          <a:p>
            <a:pPr>
              <a:defRPr>
                <a:effectLst/>
              </a:defRPr>
            </a:pPr>
            <a:r>
              <a:t>–Alfred Adler, </a:t>
            </a:r>
            <a:r>
              <a:rPr i="1" u="sng"/>
              <a:t>Understanding Human Nature</a:t>
            </a:r>
          </a:p>
        </p:txBody>
      </p:sp>
      <p:sp>
        <p:nvSpPr>
          <p:cNvPr id="192" name="“The process of psychic life, the disquiet that seeks for compensations, that demands security and totality, begins as soon as the feeling of inferiority appears, for the purpose of securing peace and happiness in life.”"/>
          <p:cNvSpPr>
            <a:spLocks noGrp="1"/>
          </p:cNvSpPr>
          <p:nvPr>
            <p:ph type="body" idx="13"/>
          </p:nvPr>
        </p:nvSpPr>
        <p:spPr>
          <a:xfrm>
            <a:off x="1625600" y="352583"/>
            <a:ext cx="10464800" cy="7600634"/>
          </a:xfrm>
          <a:prstGeom prst="rect">
            <a:avLst/>
          </a:prstGeom>
        </p:spPr>
        <p:txBody>
          <a:bodyPr/>
          <a:lstStyle/>
          <a:p>
            <a:pPr>
              <a:defRPr sz="6100">
                <a:effectLst/>
              </a:defRPr>
            </a:pPr>
            <a:r>
              <a:t>“The process of psychic life, the </a:t>
            </a:r>
            <a:r>
              <a:rPr b="1"/>
              <a:t>disquiet</a:t>
            </a:r>
            <a:r>
              <a:t> that seeks for </a:t>
            </a:r>
            <a:r>
              <a:rPr b="1"/>
              <a:t>compensations</a:t>
            </a:r>
            <a:r>
              <a:t>, that demands security and totality, begins as soon as the feeling of inferiority appears, for the purpose of securing peace and happiness in life.”</a:t>
            </a:r>
          </a:p>
        </p:txBody>
      </p:sp>
      <p:sp>
        <p:nvSpPr>
          <p:cNvPr id="193"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Rudolf Dreikurs, MD"/>
          <p:cNvSpPr>
            <a:spLocks noGrp="1"/>
          </p:cNvSpPr>
          <p:nvPr>
            <p:ph type="body" sz="quarter" idx="1"/>
          </p:nvPr>
        </p:nvSpPr>
        <p:spPr>
          <a:xfrm>
            <a:off x="1714500" y="8458200"/>
            <a:ext cx="10464800" cy="1295401"/>
          </a:xfrm>
          <a:prstGeom prst="rect">
            <a:avLst/>
          </a:prstGeom>
        </p:spPr>
        <p:txBody>
          <a:bodyPr/>
          <a:lstStyle/>
          <a:p>
            <a:pPr>
              <a:defRPr>
                <a:effectLst/>
              </a:defRPr>
            </a:pPr>
            <a:r>
              <a:t>–Rudolf Dreikurs, MD</a:t>
            </a:r>
          </a:p>
        </p:txBody>
      </p:sp>
      <p:sp>
        <p:nvSpPr>
          <p:cNvPr id="196" name="“It is better to have the desire to be useful than the desire for self-elevation . . .”"/>
          <p:cNvSpPr>
            <a:spLocks noGrp="1"/>
          </p:cNvSpPr>
          <p:nvPr>
            <p:ph type="body" idx="13"/>
          </p:nvPr>
        </p:nvSpPr>
        <p:spPr>
          <a:xfrm>
            <a:off x="1625600" y="1314608"/>
            <a:ext cx="10464800" cy="5066984"/>
          </a:xfrm>
          <a:prstGeom prst="rect">
            <a:avLst/>
          </a:prstGeom>
        </p:spPr>
        <p:txBody>
          <a:bodyPr/>
          <a:lstStyle/>
          <a:p>
            <a:pPr>
              <a:defRPr sz="8100">
                <a:effectLst/>
              </a:defRPr>
            </a:pPr>
            <a:r>
              <a:t>“It is better to have the </a:t>
            </a:r>
            <a:r>
              <a:rPr b="1"/>
              <a:t>desire to be useful</a:t>
            </a:r>
            <a:r>
              <a:t> than the desire for self-elevation . . .”</a:t>
            </a:r>
          </a:p>
        </p:txBody>
      </p:sp>
      <p:sp>
        <p:nvSpPr>
          <p:cNvPr id="197"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 name="Table"/>
          <p:cNvGraphicFramePr/>
          <p:nvPr/>
        </p:nvGraphicFramePr>
        <p:xfrm>
          <a:off x="1968500" y="1714500"/>
          <a:ext cx="9753600" cy="6413500"/>
        </p:xfrm>
        <a:graphic>
          <a:graphicData uri="http://schemas.openxmlformats.org/drawingml/2006/table">
            <a:tbl>
              <a:tblPr>
                <a:tableStyleId>{8F44A2F1-9E1F-4B54-A3A2-5F16C0AD49E2}</a:tableStyleId>
              </a:tblPr>
              <a:tblGrid>
                <a:gridCol w="1950720"/>
                <a:gridCol w="1950720"/>
                <a:gridCol w="1950720"/>
                <a:gridCol w="1950720"/>
                <a:gridCol w="1950720"/>
              </a:tblGrid>
              <a:tr h="1282700">
                <a:tc>
                  <a:txBody>
                    <a:bodyPr/>
                    <a:lstStyle/>
                    <a:p>
                      <a:pPr algn="ctr" defTabSz="914400">
                        <a:tabLst>
                          <a:tab pos="711200" algn="l"/>
                        </a:tabLst>
                        <a:defRPr sz="1800">
                          <a:solidFill>
                            <a:srgbClr val="000000"/>
                          </a:solidFill>
                          <a:uFillTx/>
                        </a:defRPr>
                      </a:pPr>
                      <a:r>
                        <a:rPr sz="2400" b="1">
                          <a:solidFill>
                            <a:srgbClr val="363929"/>
                          </a:solidFill>
                          <a:uFill>
                            <a:solidFill>
                              <a:srgbClr val="363929"/>
                            </a:solidFill>
                          </a:uFill>
                        </a:rPr>
                        <a:t>Existential
Realities</a:t>
                      </a:r>
                    </a:p>
                  </a:txBody>
                  <a:tcPr marL="50800" marR="50800" marT="50800" marB="50800" anchor="ctr" horzOverflow="overflow">
                    <a:lnL w="38100">
                      <a:solidFill>
                        <a:srgbClr val="252F36"/>
                      </a:solidFill>
                      <a:miter lim="400000"/>
                    </a:lnL>
                    <a:lnR w="38100">
                      <a:solidFill>
                        <a:srgbClr val="252F36"/>
                      </a:solidFill>
                      <a:miter lim="400000"/>
                    </a:lnR>
                    <a:lnT w="38100">
                      <a:solidFill>
                        <a:srgbClr val="252F36"/>
                      </a:solidFill>
                      <a:miter lim="400000"/>
                    </a:lnT>
                    <a:lnB w="381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Experiential Feelings</a:t>
                      </a:r>
                    </a:p>
                  </a:txBody>
                  <a:tcPr marL="50800" marR="50800" marT="50800" marB="50800" anchor="ctr" horzOverflow="overflow">
                    <a:lnL w="38100">
                      <a:solidFill>
                        <a:srgbClr val="252F36"/>
                      </a:solidFill>
                      <a:miter lim="400000"/>
                    </a:lnL>
                    <a:lnR w="12700">
                      <a:solidFill>
                        <a:srgbClr val="252F36"/>
                      </a:solidFill>
                      <a:miter lim="400000"/>
                    </a:lnR>
                    <a:lnT w="38100">
                      <a:solidFill>
                        <a:srgbClr val="252F36"/>
                      </a:solidFill>
                      <a:miter lim="400000"/>
                    </a:lnT>
                    <a:lnB w="38100">
                      <a:solidFill>
                        <a:srgbClr val="252F36"/>
                      </a:solidFill>
                      <a:miter lim="400000"/>
                    </a:lnB>
                  </a:tcPr>
                </a:tc>
                <a:tc>
                  <a:txBody>
                    <a:bodyPr/>
                    <a:lstStyle/>
                    <a:p>
                      <a:pPr algn="ctr" defTabSz="914400">
                        <a:tabLst>
                          <a:tab pos="711200" algn="l"/>
                        </a:tabLst>
                        <a:defRPr sz="3000" b="1"/>
                      </a:pPr>
                      <a:r>
                        <a:rPr sz="2200"/>
                        <a:t>Compensatory </a:t>
                      </a:r>
                      <a:r>
                        <a:rPr sz="1800"/>
                        <a:t>Responses</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381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Self Interest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Goal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(Task)</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381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Social Interest Goal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(Task)</a:t>
                      </a:r>
                    </a:p>
                  </a:txBody>
                  <a:tcPr marL="50800" marR="50800" marT="50800" marB="50800" anchor="ctr" horzOverflow="overflow">
                    <a:lnL w="12700">
                      <a:solidFill>
                        <a:srgbClr val="252F36"/>
                      </a:solidFill>
                      <a:miter lim="400000"/>
                    </a:lnL>
                    <a:lnR w="38100">
                      <a:solidFill>
                        <a:srgbClr val="252F36"/>
                      </a:solidFill>
                      <a:miter lim="400000"/>
                    </a:lnR>
                    <a:lnT w="38100">
                      <a:solidFill>
                        <a:srgbClr val="252F36"/>
                      </a:solidFill>
                      <a:miter lim="400000"/>
                    </a:lnT>
                    <a:lnB w="38100">
                      <a:solidFill>
                        <a:srgbClr val="252F36"/>
                      </a:solidFill>
                      <a:miter lim="400000"/>
                    </a:lnB>
                  </a:tcPr>
                </a:tc>
              </a:tr>
              <a:tr h="1282700">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Born on planet in motion</a:t>
                      </a:r>
                    </a:p>
                  </a:txBody>
                  <a:tcPr marL="50800" marR="50800" marT="50800" marB="50800" anchor="ctr" horzOverflow="overflow">
                    <a:lnL w="38100">
                      <a:solidFill>
                        <a:srgbClr val="252F36"/>
                      </a:solidFill>
                      <a:miter lim="400000"/>
                    </a:lnL>
                    <a:lnR w="38100">
                      <a:solidFill>
                        <a:srgbClr val="252F36"/>
                      </a:solidFill>
                      <a:miter lim="400000"/>
                    </a:lnR>
                    <a:lnT w="381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Movement</a:t>
                      </a:r>
                    </a:p>
                  </a:txBody>
                  <a:tcPr marL="50800" marR="50800" marT="50800" marB="50800" anchor="ctr" horzOverflow="overflow">
                    <a:lnL w="38100">
                      <a:solidFill>
                        <a:srgbClr val="252F36"/>
                      </a:solidFill>
                      <a:miter lim="400000"/>
                    </a:lnL>
                    <a:lnR w="12700">
                      <a:solidFill>
                        <a:srgbClr val="252F36"/>
                      </a:solidFill>
                      <a:miter lim="400000"/>
                    </a:lnR>
                    <a:lnT w="381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Activity</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b="1"/>
                      </a:pPr>
                      <a:endParaRPr/>
                    </a:p>
                    <a:p>
                      <a:pPr algn="ctr" defTabSz="914400">
                        <a:buClr>
                          <a:srgbClr val="363929"/>
                        </a:buClr>
                        <a:tabLst>
                          <a:tab pos="711200" algn="l"/>
                        </a:tabLst>
                        <a:defRPr sz="2200" b="1"/>
                      </a:pPr>
                      <a:r>
                        <a:t>Chaos</a:t>
                      </a:r>
                    </a:p>
                    <a:p>
                      <a:pPr algn="ctr" defTabSz="914400">
                        <a:buClr>
                          <a:srgbClr val="363929"/>
                        </a:buClr>
                        <a:tabLst>
                          <a:tab pos="711200" algn="l"/>
                        </a:tabLst>
                        <a:defRPr sz="2200" b="1"/>
                      </a:pPr>
                      <a:r>
                        <a:t>(Individualism)</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b="1"/>
                      </a:pPr>
                      <a:endParaRPr/>
                    </a:p>
                    <a:p>
                      <a:pPr algn="ctr" defTabSz="914400">
                        <a:buClr>
                          <a:srgbClr val="363929"/>
                        </a:buClr>
                        <a:tabLst>
                          <a:tab pos="711200" algn="l"/>
                        </a:tabLst>
                        <a:defRPr sz="1800" b="1"/>
                      </a:pPr>
                      <a:r>
                        <a:rPr sz="2200"/>
                        <a:t>Stability</a:t>
                      </a:r>
                      <a:r>
                        <a:t> </a:t>
                      </a:r>
                    </a:p>
                    <a:p>
                      <a:pPr algn="ctr" defTabSz="914400">
                        <a:buClr>
                          <a:srgbClr val="363929"/>
                        </a:buClr>
                        <a:tabLst>
                          <a:tab pos="711200" algn="l"/>
                        </a:tabLst>
                        <a:defRPr sz="2200" b="1"/>
                      </a:pPr>
                      <a:r>
                        <a:t>(Community)</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12700">
                      <a:solidFill>
                        <a:srgbClr val="252F36"/>
                      </a:solidFill>
                      <a:miter lim="400000"/>
                    </a:lnB>
                  </a:tcPr>
                </a:tc>
              </a:tr>
              <a:tr h="1282700">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Born with needs not provided</a:t>
                      </a:r>
                    </a:p>
                  </a:txBody>
                  <a:tcPr marL="50800" marR="50800" marT="50800" marB="50800" anchor="ctr" horzOverflow="overflow">
                    <a:lnL w="38100">
                      <a:solidFill>
                        <a:srgbClr val="252F36"/>
                      </a:solidFill>
                      <a:miter lim="400000"/>
                    </a:lnL>
                    <a:lnR w="381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Anxiety</a:t>
                      </a:r>
                    </a:p>
                  </a:txBody>
                  <a:tcPr marL="50800" marR="50800" marT="50800" marB="50800" anchor="ctr" horzOverflow="overflow">
                    <a:lnL w="381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Work</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Self-elevation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(Entitlement)</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Usefulness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(Contribution)</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r>
              <a:tr h="1282700">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Born as unitary individuals</a:t>
                      </a:r>
                    </a:p>
                  </a:txBody>
                  <a:tcPr marL="50800" marR="50800" marT="50800" marB="50800" anchor="ctr" horzOverflow="overflow">
                    <a:lnL w="38100">
                      <a:solidFill>
                        <a:srgbClr val="252F36"/>
                      </a:solidFill>
                      <a:miter lim="400000"/>
                    </a:lnL>
                    <a:lnR w="381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Separateness</a:t>
                      </a:r>
                    </a:p>
                  </a:txBody>
                  <a:tcPr marL="50800" marR="50800" marT="50800" marB="50800" anchor="ctr" horzOverflow="overflow">
                    <a:lnL w="381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Relations</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Control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(Domination)</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Belonging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(Cooperation)</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r>
              <a:tr h="1282700">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Born as helpless infants</a:t>
                      </a:r>
                    </a:p>
                  </a:txBody>
                  <a:tcPr marL="50800" marR="50800" marT="50800" marB="50800" anchor="ctr" horzOverflow="overflow">
                    <a:lnL w="38100">
                      <a:solidFill>
                        <a:srgbClr val="252F36"/>
                      </a:solidFill>
                      <a:miter lim="400000"/>
                    </a:lnL>
                    <a:lnR w="38100">
                      <a:solidFill>
                        <a:srgbClr val="252F36"/>
                      </a:solidFill>
                      <a:miter lim="400000"/>
                    </a:lnR>
                    <a:lnT w="12700">
                      <a:solidFill>
                        <a:srgbClr val="252F36"/>
                      </a:solidFill>
                      <a:miter lim="400000"/>
                    </a:lnT>
                    <a:lnB w="381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Inferiority</a:t>
                      </a:r>
                    </a:p>
                  </a:txBody>
                  <a:tcPr marL="50800" marR="50800" marT="50800" marB="50800" anchor="ctr" horzOverflow="overflow">
                    <a:lnL w="381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Self</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Vanity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(Withdrawal)</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Significance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(Connection)</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r>
            </a:tbl>
          </a:graphicData>
        </a:graphic>
      </p:graphicFrame>
      <p:sp>
        <p:nvSpPr>
          <p:cNvPr id="200" name="Four Situational Realities Matrix"/>
          <p:cNvSpPr/>
          <p:nvPr/>
        </p:nvSpPr>
        <p:spPr>
          <a:xfrm>
            <a:off x="2939427" y="863600"/>
            <a:ext cx="7824446"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4000" b="1"/>
            </a:lvl1pPr>
          </a:lstStyle>
          <a:p>
            <a:r>
              <a:t>Four Situational Realities Matrix</a:t>
            </a:r>
          </a:p>
        </p:txBody>
      </p:sp>
      <p:sp>
        <p:nvSpPr>
          <p:cNvPr id="201" name="Discouraged…"/>
          <p:cNvSpPr/>
          <p:nvPr/>
        </p:nvSpPr>
        <p:spPr>
          <a:xfrm>
            <a:off x="7809379" y="8093392"/>
            <a:ext cx="1917757" cy="1059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defRPr sz="1800" b="1"/>
            </a:pPr>
            <a:endParaRPr/>
          </a:p>
          <a:p>
            <a:pPr algn="ctr">
              <a:defRPr sz="2200" b="1"/>
            </a:pPr>
            <a:r>
              <a:t>Discouraged </a:t>
            </a:r>
          </a:p>
          <a:p>
            <a:pPr algn="ctr">
              <a:defRPr sz="2200" b="1"/>
            </a:pPr>
            <a:r>
              <a:t>Impotency</a:t>
            </a:r>
          </a:p>
        </p:txBody>
      </p:sp>
      <p:sp>
        <p:nvSpPr>
          <p:cNvPr id="202" name="Encouraged…"/>
          <p:cNvSpPr/>
          <p:nvPr/>
        </p:nvSpPr>
        <p:spPr>
          <a:xfrm>
            <a:off x="9913711" y="8093392"/>
            <a:ext cx="1743676" cy="1059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defRPr sz="1800" b="1"/>
            </a:pPr>
            <a:endParaRPr/>
          </a:p>
          <a:p>
            <a:pPr algn="ctr">
              <a:defRPr sz="2200" b="1"/>
            </a:pPr>
            <a:r>
              <a:t>Encouraged </a:t>
            </a:r>
          </a:p>
          <a:p>
            <a:pPr algn="ctr">
              <a:defRPr sz="2200" b="1"/>
            </a:pPr>
            <a:r>
              <a:t>Potency</a:t>
            </a:r>
          </a:p>
        </p:txBody>
      </p:sp>
      <p:sp>
        <p:nvSpPr>
          <p:cNvPr id="203" name="Arrow"/>
          <p:cNvSpPr/>
          <p:nvPr/>
        </p:nvSpPr>
        <p:spPr>
          <a:xfrm rot="16200000" flipH="1">
            <a:off x="8540215" y="8163277"/>
            <a:ext cx="418188" cy="315867"/>
          </a:xfrm>
          <a:prstGeom prst="rightArrow">
            <a:avLst>
              <a:gd name="adj1" fmla="val 32000"/>
              <a:gd name="adj2" fmla="val 84425"/>
            </a:avLst>
          </a:prstGeom>
          <a:blipFill>
            <a:blip r:embed="rId2"/>
          </a:blipFill>
          <a:ln w="12700">
            <a:miter lim="400000"/>
          </a:ln>
        </p:spPr>
        <p:txBody>
          <a:bodyPr lIns="0" tIns="0" rIns="0" bIns="0"/>
          <a:lstStyle/>
          <a:p>
            <a:pPr>
              <a:buClrTx/>
              <a:defRPr sz="1200">
                <a:solidFill>
                  <a:srgbClr val="000000"/>
                </a:solidFill>
                <a:uFillTx/>
                <a:latin typeface="Helvetica"/>
                <a:ea typeface="Helvetica"/>
                <a:cs typeface="Helvetica"/>
                <a:sym typeface="Helvetica"/>
              </a:defRPr>
            </a:pPr>
            <a:endParaRPr/>
          </a:p>
        </p:txBody>
      </p:sp>
      <p:sp>
        <p:nvSpPr>
          <p:cNvPr id="204" name="Arrow"/>
          <p:cNvSpPr/>
          <p:nvPr/>
        </p:nvSpPr>
        <p:spPr>
          <a:xfrm rot="16200000" flipH="1">
            <a:off x="10470615" y="8163277"/>
            <a:ext cx="418188" cy="315867"/>
          </a:xfrm>
          <a:prstGeom prst="rightArrow">
            <a:avLst>
              <a:gd name="adj1" fmla="val 32000"/>
              <a:gd name="adj2" fmla="val 84425"/>
            </a:avLst>
          </a:prstGeom>
          <a:blipFill>
            <a:blip r:embed="rId3"/>
          </a:blipFill>
          <a:ln w="12700">
            <a:miter lim="400000"/>
          </a:ln>
        </p:spPr>
        <p:txBody>
          <a:bodyPr lIns="0" tIns="0" rIns="0" bIns="0"/>
          <a:lstStyle/>
          <a:p>
            <a:pPr>
              <a:buClrTx/>
              <a:defRPr sz="1200">
                <a:solidFill>
                  <a:srgbClr val="000000"/>
                </a:solidFill>
                <a:uFillTx/>
                <a:latin typeface="Helvetica"/>
                <a:ea typeface="Helvetica"/>
                <a:cs typeface="Helvetica"/>
                <a:sym typeface="Helvetica"/>
              </a:defRPr>
            </a:pPr>
            <a:endParaRPr/>
          </a:p>
        </p:txBody>
      </p:sp>
      <p:sp>
        <p:nvSpPr>
          <p:cNvPr id="20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126" name="Learning Objectives:"/>
          <p:cNvSpPr>
            <a:spLocks noGrp="1"/>
          </p:cNvSpPr>
          <p:nvPr>
            <p:ph type="ctrTitle"/>
          </p:nvPr>
        </p:nvSpPr>
        <p:spPr>
          <a:xfrm>
            <a:off x="1625600" y="114300"/>
            <a:ext cx="10464800" cy="1202830"/>
          </a:xfrm>
          <a:prstGeom prst="rect">
            <a:avLst/>
          </a:prstGeom>
        </p:spPr>
        <p:txBody>
          <a:bodyPr/>
          <a:lstStyle>
            <a:lvl1pPr>
              <a:defRPr sz="6000" b="1"/>
            </a:lvl1pPr>
          </a:lstStyle>
          <a:p>
            <a:r>
              <a:t>Learning Objectives:</a:t>
            </a:r>
          </a:p>
        </p:txBody>
      </p:sp>
      <p:sp>
        <p:nvSpPr>
          <p:cNvPr id="127" name="Participants will learn:…"/>
          <p:cNvSpPr>
            <a:spLocks noGrp="1"/>
          </p:cNvSpPr>
          <p:nvPr>
            <p:ph type="subTitle" idx="1"/>
          </p:nvPr>
        </p:nvSpPr>
        <p:spPr>
          <a:xfrm>
            <a:off x="1778000" y="1403201"/>
            <a:ext cx="10464800" cy="7850535"/>
          </a:xfrm>
          <a:prstGeom prst="rect">
            <a:avLst/>
          </a:prstGeom>
        </p:spPr>
        <p:txBody>
          <a:bodyPr/>
          <a:lstStyle/>
          <a:p>
            <a:pPr algn="l" defTabSz="301752">
              <a:buClr>
                <a:srgbClr val="231E20"/>
              </a:buClr>
              <a:buFont typeface="Trebuchet MS"/>
              <a:defRPr sz="3300">
                <a:solidFill>
                  <a:srgbClr val="231E20"/>
                </a:solidFill>
                <a:effectLst/>
                <a:uFill>
                  <a:solidFill>
                    <a:srgbClr val="231E20"/>
                  </a:solidFill>
                </a:uFill>
                <a:latin typeface="Trebuchet MS"/>
                <a:ea typeface="Trebuchet MS"/>
                <a:cs typeface="Trebuchet MS"/>
                <a:sym typeface="Trebuchet MS"/>
              </a:defRPr>
            </a:pPr>
            <a:endParaRPr/>
          </a:p>
          <a:p>
            <a:pPr algn="l" defTabSz="301752">
              <a:buClr>
                <a:srgbClr val="231E20"/>
              </a:buClr>
              <a:defRPr sz="3300">
                <a:solidFill>
                  <a:srgbClr val="231E20"/>
                </a:solidFill>
                <a:effectLst/>
                <a:uFill>
                  <a:solidFill>
                    <a:srgbClr val="231E20"/>
                  </a:solidFill>
                </a:uFill>
                <a:latin typeface="Tahoma"/>
                <a:ea typeface="Tahoma"/>
                <a:cs typeface="Tahoma"/>
                <a:sym typeface="Tahoma"/>
              </a:defRPr>
            </a:pPr>
            <a:r>
              <a:t>Participants will learn:</a:t>
            </a:r>
          </a:p>
          <a:p>
            <a:pPr algn="l" defTabSz="301752">
              <a:buClr>
                <a:srgbClr val="231E20"/>
              </a:buClr>
              <a:buFont typeface="Trebuchet MS"/>
              <a:defRPr sz="3300">
                <a:solidFill>
                  <a:srgbClr val="231E20"/>
                </a:solidFill>
                <a:effectLst/>
                <a:uFill>
                  <a:solidFill>
                    <a:srgbClr val="231E20"/>
                  </a:solidFill>
                </a:uFill>
                <a:latin typeface="Trebuchet MS"/>
                <a:ea typeface="Trebuchet MS"/>
                <a:cs typeface="Trebuchet MS"/>
                <a:sym typeface="Trebuchet MS"/>
              </a:defRPr>
            </a:pPr>
            <a:endParaRPr/>
          </a:p>
          <a:p>
            <a:pPr algn="l" defTabSz="301752">
              <a:buClr>
                <a:srgbClr val="231E20"/>
              </a:buClr>
              <a:defRPr sz="3300">
                <a:solidFill>
                  <a:srgbClr val="231E20"/>
                </a:solidFill>
                <a:effectLst/>
                <a:uFill>
                  <a:solidFill>
                    <a:srgbClr val="231E20"/>
                  </a:solidFill>
                </a:uFill>
                <a:latin typeface="Tahoma"/>
                <a:ea typeface="Tahoma"/>
                <a:cs typeface="Tahoma"/>
                <a:sym typeface="Tahoma"/>
              </a:defRPr>
            </a:pPr>
            <a:r>
              <a:t>1. The “Law of Movement” as it relates to leadership inferiority feelings.</a:t>
            </a:r>
          </a:p>
          <a:p>
            <a:pPr algn="l" defTabSz="301752">
              <a:buClr>
                <a:srgbClr val="231E20"/>
              </a:buClr>
              <a:defRPr sz="3300">
                <a:solidFill>
                  <a:srgbClr val="231E20"/>
                </a:solidFill>
                <a:effectLst/>
                <a:uFill>
                  <a:solidFill>
                    <a:srgbClr val="231E20"/>
                  </a:solidFill>
                </a:uFill>
                <a:latin typeface="Tahoma"/>
                <a:ea typeface="Tahoma"/>
                <a:cs typeface="Tahoma"/>
                <a:sym typeface="Tahoma"/>
              </a:defRPr>
            </a:pPr>
            <a:endParaRPr/>
          </a:p>
          <a:p>
            <a:pPr algn="l" defTabSz="301752">
              <a:buClr>
                <a:srgbClr val="231E20"/>
              </a:buClr>
              <a:defRPr sz="3300">
                <a:solidFill>
                  <a:srgbClr val="231E20"/>
                </a:solidFill>
                <a:effectLst/>
                <a:uFill>
                  <a:solidFill>
                    <a:srgbClr val="231E20"/>
                  </a:solidFill>
                </a:uFill>
                <a:latin typeface="Tahoma"/>
                <a:ea typeface="Tahoma"/>
                <a:cs typeface="Tahoma"/>
                <a:sym typeface="Tahoma"/>
              </a:defRPr>
            </a:pPr>
            <a:r>
              <a:t>2. Assessment questions to be asked when assessing leadership behavior relative to striving for “Service Beyond Self” or “Self Above Service.”</a:t>
            </a:r>
          </a:p>
          <a:p>
            <a:pPr algn="l" defTabSz="301752">
              <a:buClr>
                <a:srgbClr val="231E20"/>
              </a:buClr>
              <a:defRPr sz="3300">
                <a:solidFill>
                  <a:srgbClr val="231E20"/>
                </a:solidFill>
                <a:effectLst/>
                <a:uFill>
                  <a:solidFill>
                    <a:srgbClr val="231E20"/>
                  </a:solidFill>
                </a:uFill>
                <a:latin typeface="Tahoma"/>
                <a:ea typeface="Tahoma"/>
                <a:cs typeface="Tahoma"/>
                <a:sym typeface="Tahoma"/>
              </a:defRPr>
            </a:pPr>
            <a:endParaRPr/>
          </a:p>
          <a:p>
            <a:pPr algn="l" defTabSz="301752">
              <a:buClr>
                <a:srgbClr val="231E20"/>
              </a:buClr>
              <a:defRPr sz="3300">
                <a:solidFill>
                  <a:srgbClr val="231E20"/>
                </a:solidFill>
                <a:effectLst/>
                <a:uFill>
                  <a:solidFill>
                    <a:srgbClr val="231E20"/>
                  </a:solidFill>
                </a:uFill>
                <a:latin typeface="Tahoma"/>
                <a:ea typeface="Tahoma"/>
                <a:cs typeface="Tahoma"/>
                <a:sym typeface="Tahoma"/>
              </a:defRPr>
            </a:pPr>
            <a:r>
              <a:t>3. How to document behavioral change plans and action steps to observe the “Law of Movement” activity over time.</a:t>
            </a:r>
          </a:p>
        </p:txBody>
      </p:sp>
      <p:sp>
        <p:nvSpPr>
          <p:cNvPr id="128" name="Slide Number"/>
          <p:cNvSpPr>
            <a:spLocks noGrp="1"/>
          </p:cNvSpPr>
          <p:nvPr>
            <p:ph type="sldNum" sz="quarter" idx="2"/>
          </p:nvPr>
        </p:nvSpPr>
        <p:spPr>
          <a:xfrm>
            <a:off x="12323368" y="9169400"/>
            <a:ext cx="283770" cy="46228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Erich Fromm…"/>
          <p:cNvSpPr>
            <a:spLocks noGrp="1"/>
          </p:cNvSpPr>
          <p:nvPr>
            <p:ph type="body" sz="quarter" idx="1"/>
          </p:nvPr>
        </p:nvSpPr>
        <p:spPr>
          <a:xfrm>
            <a:off x="1917700" y="8089900"/>
            <a:ext cx="10464800" cy="1663700"/>
          </a:xfrm>
          <a:prstGeom prst="rect">
            <a:avLst/>
          </a:prstGeom>
        </p:spPr>
        <p:txBody>
          <a:bodyPr/>
          <a:lstStyle/>
          <a:p>
            <a:pPr defTabSz="457200">
              <a:buClr>
                <a:srgbClr val="000000"/>
              </a:buClr>
              <a:defRPr sz="5100" u="sng">
                <a:solidFill>
                  <a:srgbClr val="000000"/>
                </a:solidFill>
                <a:effectLst/>
                <a:uFill>
                  <a:solidFill>
                    <a:srgbClr val="000000"/>
                  </a:solidFill>
                </a:uFill>
                <a:latin typeface="Times New Roman"/>
                <a:ea typeface="Times New Roman"/>
                <a:cs typeface="Times New Roman"/>
                <a:sym typeface="Times New Roman"/>
              </a:defRPr>
            </a:pPr>
            <a:r>
              <a:rPr u="none"/>
              <a:t>Erich Fromm</a:t>
            </a:r>
          </a:p>
          <a:p>
            <a:pPr defTabSz="457200">
              <a:buClr>
                <a:srgbClr val="000000"/>
              </a:buClr>
              <a:defRPr sz="2400" i="1" u="sng">
                <a:solidFill>
                  <a:srgbClr val="000000"/>
                </a:solidFill>
                <a:effectLst/>
                <a:uFill>
                  <a:solidFill>
                    <a:srgbClr val="000000"/>
                  </a:solidFill>
                </a:uFill>
                <a:latin typeface="Times New Roman"/>
                <a:ea typeface="Times New Roman"/>
                <a:cs typeface="Times New Roman"/>
                <a:sym typeface="Times New Roman"/>
              </a:defRPr>
            </a:pPr>
            <a:r>
              <a:t>Man for Himself: An inquiry into the psychology of ethics</a:t>
            </a:r>
          </a:p>
        </p:txBody>
      </p:sp>
      <p:sp>
        <p:nvSpPr>
          <p:cNvPr id="208" name="“Potency thus is the same as virtue; impotence, the same as vice.  Happiness is not an end in itself but is what accompanies the experience of increase in potency, while impotence is accompanied by depression”"/>
          <p:cNvSpPr>
            <a:spLocks noGrp="1"/>
          </p:cNvSpPr>
          <p:nvPr>
            <p:ph type="body" idx="13"/>
          </p:nvPr>
        </p:nvSpPr>
        <p:spPr>
          <a:xfrm>
            <a:off x="1625600" y="593406"/>
            <a:ext cx="10464800" cy="6306188"/>
          </a:xfrm>
          <a:prstGeom prst="rect">
            <a:avLst/>
          </a:prstGeom>
        </p:spPr>
        <p:txBody>
          <a:bodyPr/>
          <a:lstStyle>
            <a:lvl1pPr>
              <a:defRPr sz="5800"/>
            </a:lvl1pPr>
          </a:lstStyle>
          <a:p>
            <a:pPr>
              <a:defRPr>
                <a:effectLst/>
              </a:defRPr>
            </a:pPr>
            <a:r>
              <a:t>   “Potency thus is the same as virtue; impotence, the same as vice.  Happiness is not an end in itself but is what accompanies the experience of increase in potency, while impotence is accompanied by depression”</a:t>
            </a:r>
          </a:p>
        </p:txBody>
      </p:sp>
      <p:sp>
        <p:nvSpPr>
          <p:cNvPr id="209"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harles Darwin, The Origin of Species, 1859"/>
          <p:cNvSpPr>
            <a:spLocks noGrp="1"/>
          </p:cNvSpPr>
          <p:nvPr>
            <p:ph type="body" sz="quarter" idx="1"/>
          </p:nvPr>
        </p:nvSpPr>
        <p:spPr>
          <a:xfrm>
            <a:off x="1625600" y="8840295"/>
            <a:ext cx="10464800" cy="913306"/>
          </a:xfrm>
          <a:prstGeom prst="rect">
            <a:avLst/>
          </a:prstGeom>
        </p:spPr>
        <p:txBody>
          <a:bodyPr/>
          <a:lstStyle/>
          <a:p>
            <a:pPr>
              <a:defRPr>
                <a:effectLst/>
              </a:defRPr>
            </a:pPr>
            <a:r>
              <a:t>–—Charles Darwin, </a:t>
            </a:r>
            <a:r>
              <a:rPr i="1" u="sng"/>
              <a:t>The Origin of Species, 1859</a:t>
            </a:r>
          </a:p>
        </p:txBody>
      </p:sp>
      <p:sp>
        <p:nvSpPr>
          <p:cNvPr id="212" name="“Psychology will be based on a new foundation, that of the necessary acquirement of each mental power and capacity by gradation."/>
          <p:cNvSpPr>
            <a:spLocks noGrp="1"/>
          </p:cNvSpPr>
          <p:nvPr>
            <p:ph type="body" idx="13"/>
          </p:nvPr>
        </p:nvSpPr>
        <p:spPr>
          <a:xfrm>
            <a:off x="1625600" y="639762"/>
            <a:ext cx="10464800" cy="7940676"/>
          </a:xfrm>
          <a:prstGeom prst="rect">
            <a:avLst/>
          </a:prstGeom>
        </p:spPr>
        <p:txBody>
          <a:bodyPr/>
          <a:lstStyle>
            <a:lvl1pPr>
              <a:defRPr sz="7000"/>
            </a:lvl1pPr>
          </a:lstStyle>
          <a:p>
            <a:pPr>
              <a:defRPr>
                <a:effectLst/>
              </a:defRPr>
            </a:pPr>
            <a:r>
              <a:t>“Psychology will be based on a new foundation, that of the necessary acquirement of each mental power and capacity by gradation.</a:t>
            </a:r>
          </a:p>
        </p:txBody>
      </p:sp>
      <p:sp>
        <p:nvSpPr>
          <p:cNvPr id="213"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216" name="Bill Gates: “The most inspiring book I’ve ever read.”"/>
          <p:cNvSpPr>
            <a:spLocks noGrp="1"/>
          </p:cNvSpPr>
          <p:nvPr>
            <p:ph type="ctrTitle"/>
          </p:nvPr>
        </p:nvSpPr>
        <p:spPr>
          <a:xfrm>
            <a:off x="1778000" y="520700"/>
            <a:ext cx="10464800" cy="3060700"/>
          </a:xfrm>
          <a:prstGeom prst="rect">
            <a:avLst/>
          </a:prstGeom>
        </p:spPr>
        <p:txBody>
          <a:bodyPr/>
          <a:lstStyle/>
          <a:p>
            <a:pPr marR="457200">
              <a:tabLst/>
              <a:defRPr sz="6400" b="1">
                <a:solidFill>
                  <a:srgbClr val="000000"/>
                </a:solidFill>
                <a:effectLst/>
                <a:uFillTx/>
                <a:latin typeface="Helvetica"/>
                <a:ea typeface="Helvetica"/>
                <a:cs typeface="Helvetica"/>
                <a:sym typeface="Helvetica"/>
              </a:defRPr>
            </a:pPr>
            <a:r>
              <a:t>Bill Gates:</a:t>
            </a:r>
          </a:p>
          <a:p>
            <a:pPr marR="457200">
              <a:tabLst/>
              <a:defRPr sz="6400" b="1">
                <a:solidFill>
                  <a:srgbClr val="000000"/>
                </a:solidFill>
                <a:effectLst/>
                <a:uFillTx/>
                <a:latin typeface="Helvetica"/>
                <a:ea typeface="Helvetica"/>
                <a:cs typeface="Helvetica"/>
                <a:sym typeface="Helvetica"/>
              </a:defRPr>
            </a:pPr>
            <a:r>
              <a:t>“The most inspiring book I’ve ever read.”</a:t>
            </a:r>
          </a:p>
          <a:p>
            <a:pPr marR="457200">
              <a:tabLst/>
              <a:defRPr sz="6400" b="1">
                <a:solidFill>
                  <a:srgbClr val="000000"/>
                </a:solidFill>
                <a:effectLst/>
                <a:uFillTx/>
                <a:latin typeface="Helvetica"/>
                <a:ea typeface="Helvetica"/>
                <a:cs typeface="Helvetica"/>
                <a:sym typeface="Helvetica"/>
              </a:defRPr>
            </a:pPr>
            <a:endParaRPr/>
          </a:p>
          <a:p>
            <a:pPr marR="457200">
              <a:tabLst/>
              <a:defRPr sz="1600" b="1">
                <a:solidFill>
                  <a:srgbClr val="000000"/>
                </a:solidFill>
                <a:effectLst/>
                <a:uFillTx/>
                <a:latin typeface="Helvetica"/>
                <a:ea typeface="Helvetica"/>
                <a:cs typeface="Helvetica"/>
                <a:sym typeface="Helvetica"/>
              </a:defRPr>
            </a:pPr>
            <a:endParaRPr/>
          </a:p>
          <a:p>
            <a:pPr marR="457200">
              <a:tabLst/>
              <a:defRPr sz="1600" b="1">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p:txBody>
      </p:sp>
      <p:sp>
        <p:nvSpPr>
          <p:cNvPr id="217" name="The Better Angels of our Nature: Why Violence Has Declined…"/>
          <p:cNvSpPr>
            <a:spLocks noGrp="1"/>
          </p:cNvSpPr>
          <p:nvPr>
            <p:ph type="subTitle" sz="half" idx="1"/>
          </p:nvPr>
        </p:nvSpPr>
        <p:spPr>
          <a:xfrm>
            <a:off x="1092200" y="4610100"/>
            <a:ext cx="10464800" cy="4203700"/>
          </a:xfrm>
          <a:prstGeom prst="rect">
            <a:avLst/>
          </a:prstGeom>
        </p:spPr>
        <p:txBody>
          <a:bodyPr/>
          <a:lstStyle/>
          <a:p>
            <a:pPr>
              <a:defRPr b="1" i="1" u="sng"/>
            </a:pPr>
            <a:r>
              <a:t>The Better Angels of our Nature: Why Violence Has Declined</a:t>
            </a:r>
          </a:p>
          <a:p>
            <a:pPr>
              <a:defRPr b="1" i="1" u="sng"/>
            </a:pPr>
            <a:endParaRPr/>
          </a:p>
          <a:p>
            <a:pPr>
              <a:defRPr b="1"/>
            </a:pPr>
            <a:r>
              <a:t>by Steven Pinker</a:t>
            </a:r>
          </a:p>
          <a:p>
            <a:pPr>
              <a:defRPr b="1"/>
            </a:pPr>
            <a:endParaRPr/>
          </a:p>
          <a:p>
            <a:pPr>
              <a:defRPr b="1"/>
            </a:pPr>
            <a:r>
              <a:t>(Hint: the world is getting better.)</a:t>
            </a:r>
          </a:p>
        </p:txBody>
      </p:sp>
      <p:sp>
        <p:nvSpPr>
          <p:cNvPr id="218"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
        <p:nvSpPr>
          <p:cNvPr id="219" name="Text"/>
          <p:cNvSpPr/>
          <p:nvPr/>
        </p:nvSpPr>
        <p:spPr>
          <a:xfrm>
            <a:off x="8299450" y="2931159"/>
            <a:ext cx="114300" cy="3891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algn="ctr">
              <a:buClrTx/>
              <a:defRPr sz="6400" b="1">
                <a:solidFill>
                  <a:srgbClr val="000000"/>
                </a:solidFill>
                <a:uFillTx/>
                <a:latin typeface="Helvetica"/>
                <a:ea typeface="Helvetica"/>
                <a:cs typeface="Helvetica"/>
                <a:sym typeface="Helvetica"/>
              </a:defRPr>
            </a:pPr>
            <a:endParaRPr/>
          </a:p>
          <a:p>
            <a:pPr marR="457200" algn="ctr">
              <a:buClrTx/>
              <a:defRPr sz="6400" b="1">
                <a:solidFill>
                  <a:srgbClr val="000000"/>
                </a:solidFill>
                <a:uFillTx/>
                <a:latin typeface="Helvetica"/>
                <a:ea typeface="Helvetica"/>
                <a:cs typeface="Helvetica"/>
                <a:sym typeface="Helvetica"/>
              </a:defRPr>
            </a:pPr>
            <a:endParaRPr/>
          </a:p>
          <a:p>
            <a:pPr marR="457200" algn="ctr">
              <a:buClrTx/>
              <a:defRPr sz="4800" b="1">
                <a:solidFill>
                  <a:srgbClr val="000000"/>
                </a:solidFill>
                <a:uFillTx/>
                <a:latin typeface="Helvetica"/>
                <a:ea typeface="Helvetica"/>
                <a:cs typeface="Helvetica"/>
                <a:sym typeface="Helvetica"/>
              </a:defRPr>
            </a:pPr>
            <a:endParaRPr/>
          </a:p>
          <a:p>
            <a:pPr marR="457200" algn="ctr">
              <a:buClrTx/>
              <a:defRPr sz="4800" b="1">
                <a:solidFill>
                  <a:srgbClr val="000000"/>
                </a:solidFill>
                <a:uFillTx/>
                <a:latin typeface="Helvetica"/>
                <a:ea typeface="Helvetica"/>
                <a:cs typeface="Helvetica"/>
                <a:sym typeface="Helvetica"/>
              </a:defRPr>
            </a:pPr>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Alfred Adler, Understanding Human Nature"/>
          <p:cNvSpPr>
            <a:spLocks noGrp="1"/>
          </p:cNvSpPr>
          <p:nvPr>
            <p:ph type="body" sz="quarter" idx="1"/>
          </p:nvPr>
        </p:nvSpPr>
        <p:spPr>
          <a:xfrm>
            <a:off x="1625600" y="8039100"/>
            <a:ext cx="10464800" cy="1714501"/>
          </a:xfrm>
          <a:prstGeom prst="rect">
            <a:avLst/>
          </a:prstGeom>
        </p:spPr>
        <p:txBody>
          <a:bodyPr/>
          <a:lstStyle/>
          <a:p>
            <a:pPr>
              <a:defRPr sz="3800">
                <a:effectLst/>
              </a:defRPr>
            </a:pPr>
            <a:r>
              <a:t>–</a:t>
            </a:r>
            <a:r>
              <a:rPr sz="3300"/>
              <a:t>Alfred Adler, </a:t>
            </a:r>
            <a:r>
              <a:rPr sz="3300" u="sng"/>
              <a:t>Understanding Human Nature</a:t>
            </a:r>
          </a:p>
        </p:txBody>
      </p:sp>
      <p:sp>
        <p:nvSpPr>
          <p:cNvPr id="222" name="“Darwin long ago drew attention to the fact that one never found weak animals living alone; we are forced to consider man among these weak animals, because he likewise is not strong enough to live alone. He can offer only little resistance to nature.”"/>
          <p:cNvSpPr>
            <a:spLocks noGrp="1"/>
          </p:cNvSpPr>
          <p:nvPr>
            <p:ph type="body" idx="13"/>
          </p:nvPr>
        </p:nvSpPr>
        <p:spPr>
          <a:xfrm>
            <a:off x="1625600" y="821530"/>
            <a:ext cx="10464800" cy="6891340"/>
          </a:xfrm>
          <a:prstGeom prst="rect">
            <a:avLst/>
          </a:prstGeom>
        </p:spPr>
        <p:txBody>
          <a:bodyPr/>
          <a:lstStyle>
            <a:lvl1pPr>
              <a:defRPr sz="5500"/>
            </a:lvl1pPr>
          </a:lstStyle>
          <a:p>
            <a:pPr>
              <a:defRPr>
                <a:effectLst/>
              </a:defRPr>
            </a:pPr>
            <a:r>
              <a:t>“Darwin long ago drew attention to the fact that one never found weak animals living alone; we are forced to consider man among these weak animals, because he likewise is not strong enough to live alone. He can offer only little resistance to nature.”</a:t>
            </a:r>
          </a:p>
        </p:txBody>
      </p:sp>
      <p:sp>
        <p:nvSpPr>
          <p:cNvPr id="223"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 name="Table"/>
          <p:cNvGraphicFramePr/>
          <p:nvPr/>
        </p:nvGraphicFramePr>
        <p:xfrm>
          <a:off x="1968500" y="1714500"/>
          <a:ext cx="9753600" cy="6413500"/>
        </p:xfrm>
        <a:graphic>
          <a:graphicData uri="http://schemas.openxmlformats.org/drawingml/2006/table">
            <a:tbl>
              <a:tblPr>
                <a:tableStyleId>{8F44A2F1-9E1F-4B54-A3A2-5F16C0AD49E2}</a:tableStyleId>
              </a:tblPr>
              <a:tblGrid>
                <a:gridCol w="1950720"/>
                <a:gridCol w="1950720"/>
                <a:gridCol w="1950720"/>
                <a:gridCol w="1950720"/>
                <a:gridCol w="1950720"/>
              </a:tblGrid>
              <a:tr h="1282700">
                <a:tc>
                  <a:txBody>
                    <a:bodyPr/>
                    <a:lstStyle/>
                    <a:p>
                      <a:pPr algn="ctr" defTabSz="914400">
                        <a:tabLst>
                          <a:tab pos="711200" algn="l"/>
                        </a:tabLst>
                        <a:defRPr sz="1800">
                          <a:solidFill>
                            <a:srgbClr val="000000"/>
                          </a:solidFill>
                          <a:uFillTx/>
                        </a:defRPr>
                      </a:pPr>
                      <a:r>
                        <a:rPr sz="2400" b="1">
                          <a:solidFill>
                            <a:srgbClr val="363929"/>
                          </a:solidFill>
                          <a:uFill>
                            <a:solidFill>
                              <a:srgbClr val="363929"/>
                            </a:solidFill>
                          </a:uFill>
                        </a:rPr>
                        <a:t>Existential
Realities</a:t>
                      </a:r>
                    </a:p>
                  </a:txBody>
                  <a:tcPr marL="50800" marR="50800" marT="50800" marB="50800" anchor="ctr" horzOverflow="overflow">
                    <a:lnL w="38100">
                      <a:solidFill>
                        <a:srgbClr val="252F36"/>
                      </a:solidFill>
                      <a:miter lim="400000"/>
                    </a:lnL>
                    <a:lnR w="38100">
                      <a:solidFill>
                        <a:srgbClr val="252F36"/>
                      </a:solidFill>
                      <a:miter lim="400000"/>
                    </a:lnR>
                    <a:lnT w="38100">
                      <a:solidFill>
                        <a:srgbClr val="252F36"/>
                      </a:solidFill>
                      <a:miter lim="400000"/>
                    </a:lnT>
                    <a:lnB w="381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Experiential Feelings</a:t>
                      </a:r>
                    </a:p>
                  </a:txBody>
                  <a:tcPr marL="50800" marR="50800" marT="50800" marB="50800" anchor="ctr" horzOverflow="overflow">
                    <a:lnL w="38100">
                      <a:solidFill>
                        <a:srgbClr val="252F36"/>
                      </a:solidFill>
                      <a:miter lim="400000"/>
                    </a:lnL>
                    <a:lnR w="12700">
                      <a:solidFill>
                        <a:srgbClr val="252F36"/>
                      </a:solidFill>
                      <a:miter lim="400000"/>
                    </a:lnR>
                    <a:lnT w="38100">
                      <a:solidFill>
                        <a:srgbClr val="252F36"/>
                      </a:solidFill>
                      <a:miter lim="400000"/>
                    </a:lnT>
                    <a:lnB w="38100">
                      <a:solidFill>
                        <a:srgbClr val="252F36"/>
                      </a:solidFill>
                      <a:miter lim="400000"/>
                    </a:lnB>
                  </a:tcPr>
                </a:tc>
                <a:tc>
                  <a:txBody>
                    <a:bodyPr/>
                    <a:lstStyle/>
                    <a:p>
                      <a:pPr algn="ctr" defTabSz="914400">
                        <a:tabLst>
                          <a:tab pos="711200" algn="l"/>
                        </a:tabLst>
                        <a:defRPr sz="3000" b="1"/>
                      </a:pPr>
                      <a:r>
                        <a:rPr sz="2200"/>
                        <a:t>Compensatory </a:t>
                      </a:r>
                      <a:r>
                        <a:rPr sz="1800"/>
                        <a:t>Responses</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381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Self Interest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Goal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(Task)</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381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Social Interest Goal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(Task)</a:t>
                      </a:r>
                    </a:p>
                  </a:txBody>
                  <a:tcPr marL="50800" marR="50800" marT="50800" marB="50800" anchor="ctr" horzOverflow="overflow">
                    <a:lnL w="12700">
                      <a:solidFill>
                        <a:srgbClr val="252F36"/>
                      </a:solidFill>
                      <a:miter lim="400000"/>
                    </a:lnL>
                    <a:lnR w="38100">
                      <a:solidFill>
                        <a:srgbClr val="252F36"/>
                      </a:solidFill>
                      <a:miter lim="400000"/>
                    </a:lnR>
                    <a:lnT w="38100">
                      <a:solidFill>
                        <a:srgbClr val="252F36"/>
                      </a:solidFill>
                      <a:miter lim="400000"/>
                    </a:lnT>
                    <a:lnB w="38100">
                      <a:solidFill>
                        <a:srgbClr val="252F36"/>
                      </a:solidFill>
                      <a:miter lim="400000"/>
                    </a:lnB>
                  </a:tcPr>
                </a:tc>
              </a:tr>
              <a:tr h="1282700">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Born on planet in motion</a:t>
                      </a:r>
                    </a:p>
                  </a:txBody>
                  <a:tcPr marL="50800" marR="50800" marT="50800" marB="50800" anchor="ctr" horzOverflow="overflow">
                    <a:lnL w="38100">
                      <a:solidFill>
                        <a:srgbClr val="252F36"/>
                      </a:solidFill>
                      <a:miter lim="400000"/>
                    </a:lnL>
                    <a:lnR w="38100">
                      <a:solidFill>
                        <a:srgbClr val="252F36"/>
                      </a:solidFill>
                      <a:miter lim="400000"/>
                    </a:lnR>
                    <a:lnT w="381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Movement</a:t>
                      </a:r>
                    </a:p>
                  </a:txBody>
                  <a:tcPr marL="50800" marR="50800" marT="50800" marB="50800" anchor="ctr" horzOverflow="overflow">
                    <a:lnL w="38100">
                      <a:solidFill>
                        <a:srgbClr val="252F36"/>
                      </a:solidFill>
                      <a:miter lim="400000"/>
                    </a:lnL>
                    <a:lnR w="12700">
                      <a:solidFill>
                        <a:srgbClr val="252F36"/>
                      </a:solidFill>
                      <a:miter lim="400000"/>
                    </a:lnR>
                    <a:lnT w="381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Activity</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b="1"/>
                      </a:pPr>
                      <a:endParaRPr/>
                    </a:p>
                    <a:p>
                      <a:pPr algn="ctr" defTabSz="914400">
                        <a:buClr>
                          <a:srgbClr val="363929"/>
                        </a:buClr>
                        <a:tabLst>
                          <a:tab pos="711200" algn="l"/>
                        </a:tabLst>
                        <a:defRPr sz="2200" b="1"/>
                      </a:pPr>
                      <a:r>
                        <a:t>Chaos</a:t>
                      </a:r>
                    </a:p>
                    <a:p>
                      <a:pPr algn="ctr" defTabSz="914400">
                        <a:buClr>
                          <a:srgbClr val="363929"/>
                        </a:buClr>
                        <a:tabLst>
                          <a:tab pos="711200" algn="l"/>
                        </a:tabLst>
                        <a:defRPr sz="2200" b="1"/>
                      </a:pPr>
                      <a:r>
                        <a:t>(Individualism)</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b="1"/>
                      </a:pPr>
                      <a:endParaRPr/>
                    </a:p>
                    <a:p>
                      <a:pPr algn="ctr" defTabSz="914400">
                        <a:buClr>
                          <a:srgbClr val="363929"/>
                        </a:buClr>
                        <a:tabLst>
                          <a:tab pos="711200" algn="l"/>
                        </a:tabLst>
                        <a:defRPr sz="1800" b="1"/>
                      </a:pPr>
                      <a:r>
                        <a:rPr sz="2200"/>
                        <a:t>Stability</a:t>
                      </a:r>
                      <a:r>
                        <a:t> </a:t>
                      </a:r>
                    </a:p>
                    <a:p>
                      <a:pPr algn="ctr" defTabSz="914400">
                        <a:buClr>
                          <a:srgbClr val="363929"/>
                        </a:buClr>
                        <a:tabLst>
                          <a:tab pos="711200" algn="l"/>
                        </a:tabLst>
                        <a:defRPr sz="2200" b="1"/>
                      </a:pPr>
                      <a:r>
                        <a:t>(Community)</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12700">
                      <a:solidFill>
                        <a:srgbClr val="252F36"/>
                      </a:solidFill>
                      <a:miter lim="400000"/>
                    </a:lnB>
                  </a:tcPr>
                </a:tc>
              </a:tr>
              <a:tr h="1282700">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Born with needs not provided</a:t>
                      </a:r>
                    </a:p>
                  </a:txBody>
                  <a:tcPr marL="50800" marR="50800" marT="50800" marB="50800" anchor="ctr" horzOverflow="overflow">
                    <a:lnL w="38100">
                      <a:solidFill>
                        <a:srgbClr val="252F36"/>
                      </a:solidFill>
                      <a:miter lim="400000"/>
                    </a:lnL>
                    <a:lnR w="381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Anxiety</a:t>
                      </a:r>
                    </a:p>
                  </a:txBody>
                  <a:tcPr marL="50800" marR="50800" marT="50800" marB="50800" anchor="ctr" horzOverflow="overflow">
                    <a:lnL w="381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Work</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Self-elevation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(Entitlement)</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Usefulness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(Contribution)</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r>
              <a:tr h="1282700">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Born as unitary individuals</a:t>
                      </a:r>
                    </a:p>
                  </a:txBody>
                  <a:tcPr marL="50800" marR="50800" marT="50800" marB="50800" anchor="ctr" horzOverflow="overflow">
                    <a:lnL w="38100">
                      <a:solidFill>
                        <a:srgbClr val="252F36"/>
                      </a:solidFill>
                      <a:miter lim="400000"/>
                    </a:lnL>
                    <a:lnR w="381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Separateness</a:t>
                      </a:r>
                    </a:p>
                  </a:txBody>
                  <a:tcPr marL="50800" marR="50800" marT="50800" marB="50800" anchor="ctr" horzOverflow="overflow">
                    <a:lnL w="381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Relations</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Control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(Domination)</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Belonging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(Cooperation)</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r>
              <a:tr h="1282700">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Born as helpless infants</a:t>
                      </a:r>
                    </a:p>
                  </a:txBody>
                  <a:tcPr marL="50800" marR="50800" marT="50800" marB="50800" anchor="ctr" horzOverflow="overflow">
                    <a:lnL w="38100">
                      <a:solidFill>
                        <a:srgbClr val="252F36"/>
                      </a:solidFill>
                      <a:miter lim="400000"/>
                    </a:lnL>
                    <a:lnR w="38100">
                      <a:solidFill>
                        <a:srgbClr val="252F36"/>
                      </a:solidFill>
                      <a:miter lim="400000"/>
                    </a:lnR>
                    <a:lnT w="12700">
                      <a:solidFill>
                        <a:srgbClr val="252F36"/>
                      </a:solidFill>
                      <a:miter lim="400000"/>
                    </a:lnT>
                    <a:lnB w="381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Inferiority</a:t>
                      </a:r>
                    </a:p>
                  </a:txBody>
                  <a:tcPr marL="50800" marR="50800" marT="50800" marB="50800" anchor="ctr" horzOverflow="overflow">
                    <a:lnL w="381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400" b="1">
                          <a:solidFill>
                            <a:srgbClr val="363929"/>
                          </a:solidFill>
                          <a:uFill>
                            <a:solidFill>
                              <a:srgbClr val="363929"/>
                            </a:solidFill>
                          </a:uFill>
                        </a:rPr>
                        <a:t>Self</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Vanity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(Withdrawal)</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Significance </a:t>
                      </a: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(Connection)</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r>
            </a:tbl>
          </a:graphicData>
        </a:graphic>
      </p:graphicFrame>
      <p:sp>
        <p:nvSpPr>
          <p:cNvPr id="226" name="Four Situational Realities Matrix"/>
          <p:cNvSpPr/>
          <p:nvPr/>
        </p:nvSpPr>
        <p:spPr>
          <a:xfrm>
            <a:off x="2939427" y="863600"/>
            <a:ext cx="7824446"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4000" b="1"/>
            </a:lvl1pPr>
          </a:lstStyle>
          <a:p>
            <a:r>
              <a:t>Four Situational Realities Matrix</a:t>
            </a:r>
          </a:p>
        </p:txBody>
      </p:sp>
      <p:sp>
        <p:nvSpPr>
          <p:cNvPr id="227" name="Discouraged…"/>
          <p:cNvSpPr/>
          <p:nvPr/>
        </p:nvSpPr>
        <p:spPr>
          <a:xfrm>
            <a:off x="7809379" y="8093392"/>
            <a:ext cx="1917757" cy="1059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defRPr sz="1800" b="1"/>
            </a:pPr>
            <a:endParaRPr/>
          </a:p>
          <a:p>
            <a:pPr algn="ctr">
              <a:defRPr sz="2200" b="1"/>
            </a:pPr>
            <a:r>
              <a:t>Discouraged </a:t>
            </a:r>
          </a:p>
          <a:p>
            <a:pPr algn="ctr">
              <a:defRPr sz="2200" b="1"/>
            </a:pPr>
            <a:r>
              <a:t>Impotency</a:t>
            </a:r>
          </a:p>
        </p:txBody>
      </p:sp>
      <p:sp>
        <p:nvSpPr>
          <p:cNvPr id="228" name="Encouraged…"/>
          <p:cNvSpPr/>
          <p:nvPr/>
        </p:nvSpPr>
        <p:spPr>
          <a:xfrm>
            <a:off x="9913711" y="8093392"/>
            <a:ext cx="1743676" cy="1059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defRPr sz="1800" b="1"/>
            </a:pPr>
            <a:endParaRPr/>
          </a:p>
          <a:p>
            <a:pPr algn="ctr">
              <a:defRPr sz="2200" b="1"/>
            </a:pPr>
            <a:r>
              <a:t>Encouraged </a:t>
            </a:r>
          </a:p>
          <a:p>
            <a:pPr algn="ctr">
              <a:defRPr sz="2200" b="1"/>
            </a:pPr>
            <a:r>
              <a:t>Potency</a:t>
            </a:r>
          </a:p>
        </p:txBody>
      </p:sp>
      <p:sp>
        <p:nvSpPr>
          <p:cNvPr id="229" name="Arrow"/>
          <p:cNvSpPr/>
          <p:nvPr/>
        </p:nvSpPr>
        <p:spPr>
          <a:xfrm rot="16200000" flipH="1">
            <a:off x="8540215" y="8163277"/>
            <a:ext cx="418188" cy="315867"/>
          </a:xfrm>
          <a:prstGeom prst="rightArrow">
            <a:avLst>
              <a:gd name="adj1" fmla="val 32000"/>
              <a:gd name="adj2" fmla="val 84425"/>
            </a:avLst>
          </a:prstGeom>
          <a:blipFill>
            <a:blip r:embed="rId2"/>
          </a:blipFill>
          <a:ln w="12700">
            <a:miter lim="400000"/>
          </a:ln>
        </p:spPr>
        <p:txBody>
          <a:bodyPr lIns="0" tIns="0" rIns="0" bIns="0"/>
          <a:lstStyle/>
          <a:p>
            <a:pPr>
              <a:buClrTx/>
              <a:defRPr sz="1200">
                <a:solidFill>
                  <a:srgbClr val="000000"/>
                </a:solidFill>
                <a:uFillTx/>
                <a:latin typeface="Helvetica"/>
                <a:ea typeface="Helvetica"/>
                <a:cs typeface="Helvetica"/>
                <a:sym typeface="Helvetica"/>
              </a:defRPr>
            </a:pPr>
            <a:endParaRPr/>
          </a:p>
        </p:txBody>
      </p:sp>
      <p:sp>
        <p:nvSpPr>
          <p:cNvPr id="230" name="Arrow"/>
          <p:cNvSpPr/>
          <p:nvPr/>
        </p:nvSpPr>
        <p:spPr>
          <a:xfrm rot="16200000" flipH="1">
            <a:off x="10470615" y="8163277"/>
            <a:ext cx="418188" cy="315867"/>
          </a:xfrm>
          <a:prstGeom prst="rightArrow">
            <a:avLst>
              <a:gd name="adj1" fmla="val 32000"/>
              <a:gd name="adj2" fmla="val 84425"/>
            </a:avLst>
          </a:prstGeom>
          <a:blipFill>
            <a:blip r:embed="rId2"/>
          </a:blipFill>
          <a:ln w="12700">
            <a:miter lim="400000"/>
          </a:ln>
        </p:spPr>
        <p:txBody>
          <a:bodyPr lIns="0" tIns="0" rIns="0" bIns="0"/>
          <a:lstStyle/>
          <a:p>
            <a:pPr>
              <a:buClrTx/>
              <a:defRPr sz="1200">
                <a:solidFill>
                  <a:srgbClr val="000000"/>
                </a:solidFill>
                <a:uFillTx/>
                <a:latin typeface="Helvetica"/>
                <a:ea typeface="Helvetica"/>
                <a:cs typeface="Helvetica"/>
                <a:sym typeface="Helvetica"/>
              </a:defRPr>
            </a:pPr>
            <a:endParaRPr/>
          </a:p>
        </p:txBody>
      </p:sp>
      <p:sp>
        <p:nvSpPr>
          <p:cNvPr id="231"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24</a:t>
            </a:fld>
            <a:endParaRPr/>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3" name="Table"/>
          <p:cNvGraphicFramePr/>
          <p:nvPr/>
        </p:nvGraphicFramePr>
        <p:xfrm>
          <a:off x="1968500" y="1714500"/>
          <a:ext cx="9753600" cy="6413500"/>
        </p:xfrm>
        <a:graphic>
          <a:graphicData uri="http://schemas.openxmlformats.org/drawingml/2006/table">
            <a:tbl>
              <a:tblPr>
                <a:tableStyleId>{8F44A2F1-9E1F-4B54-A3A2-5F16C0AD49E2}</a:tableStyleId>
              </a:tblPr>
              <a:tblGrid>
                <a:gridCol w="1950720"/>
                <a:gridCol w="1950720"/>
                <a:gridCol w="1950720"/>
                <a:gridCol w="1950720"/>
                <a:gridCol w="1950720"/>
              </a:tblGrid>
              <a:tr h="1282700">
                <a:tc>
                  <a:txBody>
                    <a:bodyPr/>
                    <a:lstStyle/>
                    <a:p>
                      <a:pPr algn="ctr" defTabSz="914400">
                        <a:tabLst>
                          <a:tab pos="711200" algn="l"/>
                        </a:tabLst>
                        <a:defRPr sz="3000"/>
                      </a:pPr>
                      <a:endParaRP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3000"/>
                      </a:pPr>
                      <a:endParaRP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3000"/>
                      </a:pPr>
                      <a:endParaRP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Self Interest </a:t>
                      </a:r>
                    </a:p>
                    <a:p>
                      <a:pPr algn="ctr" defTabSz="914400">
                        <a:buClr>
                          <a:srgbClr val="363929"/>
                        </a:buClr>
                        <a:tabLst>
                          <a:tab pos="711200" algn="l"/>
                        </a:tabLst>
                        <a:defRPr sz="1800">
                          <a:solidFill>
                            <a:srgbClr val="000000"/>
                          </a:solidFill>
                          <a:uFill>
                            <a:solidFill>
                              <a:srgbClr val="000000"/>
                            </a:solidFill>
                          </a:uFill>
                        </a:defRPr>
                      </a:pPr>
                      <a:endParaRPr sz="2200" b="1">
                        <a:solidFill>
                          <a:srgbClr val="363929"/>
                        </a:solidFill>
                        <a:uFill>
                          <a:solidFill>
                            <a:srgbClr val="363929"/>
                          </a:solidFill>
                        </a:uFill>
                      </a:endParaRP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Task</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381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Social Interest </a:t>
                      </a:r>
                    </a:p>
                    <a:p>
                      <a:pPr algn="ctr" defTabSz="914400">
                        <a:buClr>
                          <a:srgbClr val="363929"/>
                        </a:buClr>
                        <a:tabLst>
                          <a:tab pos="711200" algn="l"/>
                        </a:tabLst>
                        <a:defRPr sz="1800">
                          <a:solidFill>
                            <a:srgbClr val="000000"/>
                          </a:solidFill>
                          <a:uFill>
                            <a:solidFill>
                              <a:srgbClr val="000000"/>
                            </a:solidFill>
                          </a:uFill>
                        </a:defRPr>
                      </a:pPr>
                      <a:endParaRPr sz="2200" b="1">
                        <a:solidFill>
                          <a:srgbClr val="363929"/>
                        </a:solidFill>
                        <a:uFill>
                          <a:solidFill>
                            <a:srgbClr val="363929"/>
                          </a:solidFill>
                        </a:uFill>
                      </a:endParaRP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Task</a:t>
                      </a:r>
                    </a:p>
                  </a:txBody>
                  <a:tcPr marL="50800" marR="50800" marT="50800" marB="50800" anchor="ctr" horzOverflow="overflow">
                    <a:lnL w="12700">
                      <a:solidFill>
                        <a:srgbClr val="252F36"/>
                      </a:solidFill>
                      <a:miter lim="400000"/>
                    </a:lnL>
                    <a:lnR w="38100">
                      <a:solidFill>
                        <a:srgbClr val="252F36"/>
                      </a:solidFill>
                      <a:miter lim="400000"/>
                    </a:lnR>
                    <a:lnT w="38100">
                      <a:solidFill>
                        <a:srgbClr val="252F36"/>
                      </a:solidFill>
                      <a:miter lim="400000"/>
                    </a:lnT>
                    <a:lnB w="38100">
                      <a:solidFill>
                        <a:srgbClr val="252F36"/>
                      </a:solidFill>
                      <a:miter lim="400000"/>
                    </a:lnB>
                  </a:tcPr>
                </a:tc>
              </a:tr>
              <a:tr h="1282700">
                <a:tc>
                  <a:txBody>
                    <a:bodyPr/>
                    <a:lstStyle/>
                    <a:p>
                      <a:pPr algn="ctr" defTabSz="914400">
                        <a:tabLst>
                          <a:tab pos="711200" algn="l"/>
                        </a:tabLst>
                        <a:defRPr sz="3000"/>
                      </a:pPr>
                      <a:endParaRP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3000"/>
                      </a:pPr>
                      <a:endParaRP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3000"/>
                      </a:pPr>
                      <a:endParaRP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2200" b="1"/>
                      </a:pPr>
                      <a:endParaRPr/>
                    </a:p>
                    <a:p>
                      <a:pPr algn="ctr" defTabSz="914400">
                        <a:buClr>
                          <a:srgbClr val="363929"/>
                        </a:buClr>
                        <a:tabLst>
                          <a:tab pos="711200" algn="l"/>
                        </a:tabLst>
                        <a:defRPr sz="2200" b="1"/>
                      </a:pPr>
                      <a:r>
                        <a:t>Individualism</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12700">
                      <a:solidFill>
                        <a:srgbClr val="252F36"/>
                      </a:solidFill>
                      <a:miter lim="400000"/>
                    </a:lnB>
                  </a:tcPr>
                </a:tc>
                <a:tc>
                  <a:txBody>
                    <a:bodyPr/>
                    <a:lstStyle/>
                    <a:p>
                      <a:pPr algn="ctr" defTabSz="914400">
                        <a:buClr>
                          <a:srgbClr val="363929"/>
                        </a:buClr>
                        <a:tabLst>
                          <a:tab pos="711200" algn="l"/>
                        </a:tabLst>
                        <a:defRPr sz="1800">
                          <a:solidFill>
                            <a:srgbClr val="000000"/>
                          </a:solidFill>
                          <a:uFill>
                            <a:solidFill>
                              <a:srgbClr val="000000"/>
                            </a:solidFill>
                          </a:uFill>
                        </a:defRPr>
                      </a:pPr>
                      <a:endParaRPr sz="2200" b="1">
                        <a:solidFill>
                          <a:srgbClr val="363929"/>
                        </a:solidFill>
                        <a:uFill>
                          <a:solidFill>
                            <a:srgbClr val="363929"/>
                          </a:solidFill>
                        </a:uFill>
                      </a:endParaRPr>
                    </a:p>
                    <a:p>
                      <a:pPr algn="ctr" defTabSz="914400">
                        <a:buClr>
                          <a:srgbClr val="363929"/>
                        </a:buClr>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Community</a:t>
                      </a:r>
                    </a:p>
                  </a:txBody>
                  <a:tcPr marL="50800" marR="50800" marT="50800" marB="50800" anchor="ctr" horzOverflow="overflow">
                    <a:lnL w="12700">
                      <a:solidFill>
                        <a:srgbClr val="252F36"/>
                      </a:solidFill>
                      <a:miter lim="400000"/>
                    </a:lnL>
                    <a:lnR w="12700">
                      <a:solidFill>
                        <a:srgbClr val="252F36"/>
                      </a:solidFill>
                      <a:miter lim="400000"/>
                    </a:lnR>
                    <a:lnT w="38100">
                      <a:solidFill>
                        <a:srgbClr val="252F36"/>
                      </a:solidFill>
                      <a:miter lim="400000"/>
                    </a:lnT>
                    <a:lnB w="12700">
                      <a:solidFill>
                        <a:srgbClr val="252F36"/>
                      </a:solidFill>
                      <a:miter lim="400000"/>
                    </a:lnB>
                  </a:tcPr>
                </a:tc>
              </a:tr>
              <a:tr h="1282700">
                <a:tc>
                  <a:txBody>
                    <a:bodyPr/>
                    <a:lstStyle/>
                    <a:p>
                      <a:pPr algn="ctr" defTabSz="914400">
                        <a:tabLst>
                          <a:tab pos="711200" algn="l"/>
                        </a:tabLst>
                        <a:defRPr sz="3000"/>
                      </a:pPr>
                      <a:endParaRP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3000"/>
                      </a:pPr>
                      <a:endParaRP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3000"/>
                      </a:pPr>
                      <a:r>
                        <a:rPr b="1"/>
                        <a:t>W</a:t>
                      </a:r>
                      <a:r>
                        <a:rPr sz="1800"/>
                        <a:t>ork</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Entitlement</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solidFill>
                      <a:srgbClr val="E0E0E0"/>
                    </a:solidFill>
                  </a:tcPr>
                </a:tc>
                <a:tc>
                  <a:txBody>
                    <a:bodyPr/>
                    <a:lstStyle/>
                    <a:p>
                      <a:pPr algn="ctr" defTabSz="914400">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Contribution</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solidFill>
                      <a:srgbClr val="E0E0E0"/>
                    </a:solidFill>
                  </a:tcPr>
                </a:tc>
              </a:tr>
              <a:tr h="1282700">
                <a:tc>
                  <a:txBody>
                    <a:bodyPr/>
                    <a:lstStyle/>
                    <a:p>
                      <a:pPr algn="ctr" defTabSz="914400">
                        <a:tabLst>
                          <a:tab pos="711200" algn="l"/>
                        </a:tabLst>
                        <a:defRPr sz="3000"/>
                      </a:pPr>
                      <a:endParaRP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3000"/>
                      </a:pPr>
                      <a:endParaRP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3000"/>
                      </a:pPr>
                      <a:r>
                        <a:rPr b="1"/>
                        <a:t>R</a:t>
                      </a:r>
                      <a:r>
                        <a:rPr sz="1800"/>
                        <a:t>elations</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Domination</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solidFill>
                      <a:srgbClr val="E0E0E0"/>
                    </a:solidFill>
                  </a:tcPr>
                </a:tc>
                <a:tc>
                  <a:txBody>
                    <a:bodyPr/>
                    <a:lstStyle/>
                    <a:p>
                      <a:pPr algn="ctr" defTabSz="914400">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Cooperation</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solidFill>
                      <a:srgbClr val="E0E0E0"/>
                    </a:solidFill>
                  </a:tcPr>
                </a:tc>
              </a:tr>
              <a:tr h="1282700">
                <a:tc>
                  <a:txBody>
                    <a:bodyPr/>
                    <a:lstStyle/>
                    <a:p>
                      <a:pPr algn="ctr" defTabSz="914400">
                        <a:tabLst>
                          <a:tab pos="711200" algn="l"/>
                        </a:tabLst>
                        <a:defRPr sz="3000"/>
                      </a:pPr>
                      <a:endParaRP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3000"/>
                      </a:pPr>
                      <a:endParaRP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3000"/>
                      </a:pPr>
                      <a:r>
                        <a:rPr b="1"/>
                        <a:t>S</a:t>
                      </a:r>
                      <a:r>
                        <a:rPr sz="1800"/>
                        <a:t>elf</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Withdrawal</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solidFill>
                      <a:srgbClr val="E0E0E0"/>
                    </a:solidFill>
                  </a:tcPr>
                </a:tc>
                <a:tc>
                  <a:txBody>
                    <a:bodyPr/>
                    <a:lstStyle/>
                    <a:p>
                      <a:pPr algn="ctr" defTabSz="914400">
                        <a:tabLst>
                          <a:tab pos="711200" algn="l"/>
                        </a:tabLst>
                        <a:defRPr sz="1800">
                          <a:solidFill>
                            <a:srgbClr val="000000"/>
                          </a:solidFill>
                          <a:uFill>
                            <a:solidFill>
                              <a:srgbClr val="000000"/>
                            </a:solidFill>
                          </a:uFill>
                        </a:defRPr>
                      </a:pPr>
                      <a:r>
                        <a:rPr sz="2200" b="1">
                          <a:solidFill>
                            <a:srgbClr val="363929"/>
                          </a:solidFill>
                          <a:uFill>
                            <a:solidFill>
                              <a:srgbClr val="363929"/>
                            </a:solidFill>
                          </a:uFill>
                        </a:rPr>
                        <a:t>Connection</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solidFill>
                      <a:srgbClr val="E0E0E0"/>
                    </a:solidFill>
                  </a:tcPr>
                </a:tc>
              </a:tr>
            </a:tbl>
          </a:graphicData>
        </a:graphic>
      </p:graphicFrame>
      <p:sp>
        <p:nvSpPr>
          <p:cNvPr id="234" name="Four Situational Realities Matrix"/>
          <p:cNvSpPr/>
          <p:nvPr/>
        </p:nvSpPr>
        <p:spPr>
          <a:xfrm>
            <a:off x="2939427" y="863600"/>
            <a:ext cx="7824446" cy="71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4000" b="1"/>
            </a:lvl1pPr>
          </a:lstStyle>
          <a:p>
            <a:r>
              <a:t>Four Situational Realities Matrix</a:t>
            </a:r>
          </a:p>
        </p:txBody>
      </p:sp>
      <p:sp>
        <p:nvSpPr>
          <p:cNvPr id="23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238" name="LifePsych® Assessment"/>
          <p:cNvSpPr>
            <a:spLocks noGrp="1"/>
          </p:cNvSpPr>
          <p:nvPr>
            <p:ph type="ctrTitle"/>
          </p:nvPr>
        </p:nvSpPr>
        <p:spPr>
          <a:xfrm>
            <a:off x="1778000" y="1765300"/>
            <a:ext cx="10464800" cy="3949700"/>
          </a:xfrm>
          <a:prstGeom prst="rect">
            <a:avLst/>
          </a:prstGeom>
        </p:spPr>
        <p:txBody>
          <a:bodyPr/>
          <a:lstStyle/>
          <a:p>
            <a:pPr marR="457200">
              <a:tabLst/>
              <a:defRPr sz="6400" b="1">
                <a:solidFill>
                  <a:srgbClr val="000000"/>
                </a:solidFill>
                <a:effectLst/>
                <a:uFillTx/>
                <a:latin typeface="Helvetica"/>
                <a:ea typeface="Helvetica"/>
                <a:cs typeface="Helvetica"/>
                <a:sym typeface="Helvetica"/>
              </a:defRPr>
            </a:pPr>
            <a:r>
              <a:t>LifePsych</a:t>
            </a:r>
            <a:r>
              <a:rPr sz="6300" b="0"/>
              <a:t>®</a:t>
            </a:r>
            <a:r>
              <a:t> Assessment</a:t>
            </a:r>
          </a:p>
          <a:p>
            <a:pPr marR="457200">
              <a:tabLst/>
              <a:defRPr sz="6400" b="1">
                <a:solidFill>
                  <a:srgbClr val="000000"/>
                </a:solidFill>
                <a:effectLst/>
                <a:uFillTx/>
                <a:latin typeface="Helvetica"/>
                <a:ea typeface="Helvetica"/>
                <a:cs typeface="Helvetica"/>
                <a:sym typeface="Helvetica"/>
              </a:defRPr>
            </a:pPr>
            <a:endParaRPr/>
          </a:p>
          <a:p>
            <a:pPr marR="457200">
              <a:tabLst/>
              <a:defRPr sz="1600" b="1">
                <a:solidFill>
                  <a:srgbClr val="000000"/>
                </a:solidFill>
                <a:effectLst/>
                <a:uFillTx/>
                <a:latin typeface="Helvetica"/>
                <a:ea typeface="Helvetica"/>
                <a:cs typeface="Helvetica"/>
                <a:sym typeface="Helvetica"/>
              </a:defRPr>
            </a:pPr>
            <a:endParaRPr/>
          </a:p>
          <a:p>
            <a:pPr marR="457200">
              <a:tabLst/>
              <a:defRPr sz="1600" b="1">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p:txBody>
      </p:sp>
      <p:sp>
        <p:nvSpPr>
          <p:cNvPr id="239" name="Body"/>
          <p:cNvSpPr>
            <a:spLocks noGrp="1"/>
          </p:cNvSpPr>
          <p:nvPr>
            <p:ph type="subTitle" sz="quarter" idx="1"/>
          </p:nvPr>
        </p:nvSpPr>
        <p:spPr>
          <a:xfrm>
            <a:off x="1092200" y="2448732"/>
            <a:ext cx="10464800" cy="4104468"/>
          </a:xfrm>
          <a:prstGeom prst="rect">
            <a:avLst/>
          </a:prstGeom>
        </p:spPr>
        <p:txBody>
          <a:bodyPr/>
          <a:lstStyle/>
          <a:p>
            <a:pPr marR="457200">
              <a:buClrTx/>
              <a:defRPr sz="4800" b="1">
                <a:solidFill>
                  <a:srgbClr val="000000"/>
                </a:solidFill>
                <a:uFillTx/>
                <a:latin typeface="Helvetica"/>
                <a:ea typeface="Helvetica"/>
                <a:cs typeface="Helvetica"/>
                <a:sym typeface="Helvetica"/>
              </a:defRPr>
            </a:pPr>
            <a:r>
              <a:rPr lang="en-US" dirty="0"/>
              <a:t>Review</a:t>
            </a:r>
          </a:p>
          <a:p>
            <a:pPr marR="457200">
              <a:buClrTx/>
              <a:defRPr sz="4800" b="1">
                <a:solidFill>
                  <a:srgbClr val="000000"/>
                </a:solidFill>
                <a:uFillTx/>
                <a:latin typeface="Helvetica"/>
                <a:ea typeface="Helvetica"/>
                <a:cs typeface="Helvetica"/>
                <a:sym typeface="Helvetica"/>
              </a:defRPr>
            </a:pPr>
            <a:r>
              <a:rPr lang="en-US" dirty="0"/>
              <a:t>sources of your</a:t>
            </a:r>
          </a:p>
          <a:p>
            <a:pPr marR="457200">
              <a:buClrTx/>
              <a:defRPr sz="4800" b="1">
                <a:solidFill>
                  <a:srgbClr val="000000"/>
                </a:solidFill>
                <a:uFillTx/>
                <a:latin typeface="Helvetica"/>
                <a:ea typeface="Helvetica"/>
                <a:cs typeface="Helvetica"/>
                <a:sym typeface="Helvetica"/>
              </a:defRPr>
            </a:pPr>
            <a:r>
              <a:rPr lang="en-US" dirty="0"/>
              <a:t>“good” success.</a:t>
            </a:r>
          </a:p>
          <a:p>
            <a:pPr marR="457200">
              <a:buClrTx/>
              <a:defRPr sz="4800" b="1">
                <a:solidFill>
                  <a:srgbClr val="000000"/>
                </a:solidFill>
                <a:uFillTx/>
                <a:latin typeface="Helvetica"/>
                <a:ea typeface="Helvetica"/>
                <a:cs typeface="Helvetica"/>
                <a:sym typeface="Helvetica"/>
              </a:defRPr>
            </a:pPr>
            <a:endParaRPr lang="en-US" dirty="0"/>
          </a:p>
          <a:p>
            <a:pPr marR="457200">
              <a:buClrTx/>
              <a:defRPr sz="2400" b="1">
                <a:solidFill>
                  <a:srgbClr val="000000"/>
                </a:solidFill>
                <a:uFillTx/>
                <a:latin typeface="Helvetica"/>
                <a:ea typeface="Helvetica"/>
                <a:cs typeface="Helvetica"/>
                <a:sym typeface="Helvetica"/>
              </a:defRPr>
            </a:pPr>
            <a:r>
              <a:rPr lang="en-US" dirty="0"/>
              <a:t>(Review your results)</a:t>
            </a:r>
          </a:p>
          <a:p>
            <a:endParaRPr dirty="0"/>
          </a:p>
        </p:txBody>
      </p:sp>
      <p:sp>
        <p:nvSpPr>
          <p:cNvPr id="240"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26</a:t>
            </a:fld>
            <a:endParaRPr/>
          </a:p>
        </p:txBody>
      </p:sp>
      <p:sp>
        <p:nvSpPr>
          <p:cNvPr id="241" name="Review…"/>
          <p:cNvSpPr/>
          <p:nvPr/>
        </p:nvSpPr>
        <p:spPr>
          <a:xfrm>
            <a:off x="6220271" y="3348177"/>
            <a:ext cx="564257" cy="3057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457200" algn="ctr">
              <a:buClrTx/>
              <a:defRPr sz="6400" b="1">
                <a:solidFill>
                  <a:srgbClr val="000000"/>
                </a:solidFill>
                <a:uFillTx/>
                <a:latin typeface="Helvetica"/>
                <a:ea typeface="Helvetica"/>
                <a:cs typeface="Helvetica"/>
                <a:sym typeface="Helvetica"/>
              </a:defRPr>
            </a:pPr>
            <a:endParaRPr dirty="0"/>
          </a:p>
          <a:p>
            <a:pPr marR="457200" algn="ctr">
              <a:buClrTx/>
              <a:defRPr sz="6400" b="1">
                <a:solidFill>
                  <a:srgbClr val="000000"/>
                </a:solidFill>
                <a:uFillTx/>
                <a:latin typeface="Helvetica"/>
                <a:ea typeface="Helvetica"/>
                <a:cs typeface="Helvetica"/>
                <a:sym typeface="Helvetica"/>
              </a:defRPr>
            </a:pPr>
            <a:endParaRPr dirty="0"/>
          </a:p>
          <a:p>
            <a:pPr marR="457200" algn="ctr">
              <a:buClrTx/>
              <a:defRPr sz="6400" b="1">
                <a:solidFill>
                  <a:srgbClr val="000000"/>
                </a:solidFill>
                <a:uFillTx/>
                <a:latin typeface="Helvetica"/>
                <a:ea typeface="Helvetica"/>
                <a:cs typeface="Helvetica"/>
                <a:sym typeface="Helvetica"/>
              </a:defRPr>
            </a:pPr>
            <a:endParaRPr dirty="0"/>
          </a:p>
        </p:txBody>
      </p:sp>
    </p:spTree>
  </p:cSld>
  <p:clrMapOvr>
    <a:masterClrMapping/>
  </p:clrMapOvr>
  <mc:AlternateContent xmlns:mc="http://schemas.openxmlformats.org/markup-compatibility/2006" xmlns:p14="http://schemas.microsoft.com/office/powerpoint/2010/main">
    <mc:Choice Requires="p14">
      <p:transition spd="slow" p14:dur="1200">
        <p:blind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27</a:t>
            </a:fld>
            <a:endParaRPr/>
          </a:p>
        </p:txBody>
      </p:sp>
      <p:pic>
        <p:nvPicPr>
          <p:cNvPr id="244" name="DSC02519 - Version 4.jpg" descr="DSC02519 - Version 4.jpg"/>
          <p:cNvPicPr>
            <a:picLocks noChangeAspect="1"/>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Alfred Adler, Superiority and Social Interest"/>
          <p:cNvSpPr>
            <a:spLocks noGrp="1"/>
          </p:cNvSpPr>
          <p:nvPr>
            <p:ph type="body" sz="quarter" idx="1"/>
          </p:nvPr>
        </p:nvSpPr>
        <p:spPr>
          <a:xfrm>
            <a:off x="1727200" y="8750300"/>
            <a:ext cx="10464800" cy="1003301"/>
          </a:xfrm>
          <a:prstGeom prst="rect">
            <a:avLst/>
          </a:prstGeom>
        </p:spPr>
        <p:txBody>
          <a:bodyPr/>
          <a:lstStyle/>
          <a:p>
            <a:pPr>
              <a:defRPr sz="2400">
                <a:effectLst/>
              </a:defRPr>
            </a:pPr>
            <a:r>
              <a:t>-Alfred Adler, </a:t>
            </a:r>
            <a:r>
              <a:rPr i="1" u="sng"/>
              <a:t>Superiority and Social Interest</a:t>
            </a:r>
          </a:p>
        </p:txBody>
      </p:sp>
      <p:sp>
        <p:nvSpPr>
          <p:cNvPr id="247" name="“In all these cases, with their millions of variations a uniform kind of activity can always be observed. As a rule, one will be able to perceive the degree of activity also from the extent of the sphere of activity, which is different for each individual. It would be a tempting task for a psychologist to show graphically the extent and form of the individual life space.”"/>
          <p:cNvSpPr>
            <a:spLocks noGrp="1"/>
          </p:cNvSpPr>
          <p:nvPr>
            <p:ph type="body" idx="13"/>
          </p:nvPr>
        </p:nvSpPr>
        <p:spPr>
          <a:xfrm>
            <a:off x="1625600" y="508000"/>
            <a:ext cx="10464800" cy="7670800"/>
          </a:xfrm>
          <a:prstGeom prst="rect">
            <a:avLst/>
          </a:prstGeom>
        </p:spPr>
        <p:txBody>
          <a:bodyPr/>
          <a:lstStyle/>
          <a:p>
            <a:pPr>
              <a:defRPr sz="4800">
                <a:effectLst/>
              </a:defRPr>
            </a:pPr>
            <a:r>
              <a:t>“In all these cases, with their millions of variations a uniform kind of activity can always be observed. As a rule, one will be able to perceive the </a:t>
            </a:r>
            <a:r>
              <a:rPr b="1"/>
              <a:t>degree of activity</a:t>
            </a:r>
            <a:r>
              <a:t> also from the extent of the </a:t>
            </a:r>
            <a:r>
              <a:rPr b="1"/>
              <a:t>sphere of activity</a:t>
            </a:r>
            <a:r>
              <a:t>, which is different for each individual. It would be a tempting task for a psychologist to show graphically the extent and form of the </a:t>
            </a:r>
            <a:r>
              <a:rPr b="1"/>
              <a:t>individual life space</a:t>
            </a:r>
            <a:r>
              <a:t>.”</a:t>
            </a:r>
          </a:p>
        </p:txBody>
      </p:sp>
      <p:sp>
        <p:nvSpPr>
          <p:cNvPr id="248"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0" name="Table"/>
          <p:cNvGraphicFramePr/>
          <p:nvPr/>
        </p:nvGraphicFramePr>
        <p:xfrm>
          <a:off x="1968500" y="1685278"/>
          <a:ext cx="9753600" cy="7062764"/>
        </p:xfrm>
        <a:graphic>
          <a:graphicData uri="http://schemas.openxmlformats.org/drawingml/2006/table">
            <a:tbl>
              <a:tblPr>
                <a:tableStyleId>{8F44A2F1-9E1F-4B54-A3A2-5F16C0AD49E2}</a:tableStyleId>
              </a:tblPr>
              <a:tblGrid>
                <a:gridCol w="4876800"/>
                <a:gridCol w="4876800"/>
              </a:tblGrid>
              <a:tr h="992430">
                <a:tc gridSpan="2">
                  <a:txBody>
                    <a:bodyPr/>
                    <a:lstStyle/>
                    <a:p>
                      <a:pPr algn="ctr" defTabSz="914400">
                        <a:tabLst>
                          <a:tab pos="711200" algn="l"/>
                        </a:tabLst>
                        <a:defRPr sz="1800">
                          <a:solidFill>
                            <a:srgbClr val="000000"/>
                          </a:solidFill>
                          <a:uFill>
                            <a:solidFill>
                              <a:srgbClr val="000000"/>
                            </a:solidFill>
                          </a:uFill>
                        </a:defRPr>
                      </a:pPr>
                      <a:r>
                        <a:rPr sz="6300">
                          <a:solidFill>
                            <a:srgbClr val="363929"/>
                          </a:solidFill>
                          <a:uFill>
                            <a:solidFill>
                              <a:srgbClr val="363929"/>
                            </a:solidFill>
                          </a:uFill>
                        </a:rPr>
                        <a:t>“Zoo Space”</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hMerge="1">
                  <a:txBody>
                    <a:bodyPr/>
                    <a:lstStyle/>
                    <a:p>
                      <a:endParaRPr lang="en-US"/>
                    </a:p>
                  </a:txBody>
                  <a:tcPr/>
                </a:tc>
              </a:tr>
              <a:tr h="2000348">
                <a:tc>
                  <a:txBody>
                    <a:bodyPr/>
                    <a:lstStyle/>
                    <a:p>
                      <a:pPr algn="ctr" defTabSz="914400">
                        <a:tabLst>
                          <a:tab pos="711200" algn="l"/>
                        </a:tabLst>
                        <a:defRPr sz="1800">
                          <a:solidFill>
                            <a:srgbClr val="000000"/>
                          </a:solidFill>
                          <a:uFill>
                            <a:solidFill>
                              <a:srgbClr val="000000"/>
                            </a:solidFill>
                          </a:uFill>
                        </a:defRPr>
                      </a:pPr>
                      <a:r>
                        <a:rPr sz="5100">
                          <a:solidFill>
                            <a:srgbClr val="363929"/>
                          </a:solidFill>
                          <a:uFill>
                            <a:solidFill>
                              <a:srgbClr val="363929"/>
                            </a:solidFill>
                          </a:uFill>
                        </a:rPr>
                        <a:t>Fish</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5100">
                          <a:solidFill>
                            <a:srgbClr val="363929"/>
                          </a:solidFill>
                          <a:uFill>
                            <a:solidFill>
                              <a:srgbClr val="363929"/>
                            </a:solidFill>
                          </a:uFill>
                        </a:rPr>
                        <a:t>Mammals</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r>
              <a:tr h="2000348">
                <a:tc>
                  <a:txBody>
                    <a:bodyPr/>
                    <a:lstStyle/>
                    <a:p>
                      <a:pPr algn="ctr" defTabSz="914400">
                        <a:tabLst>
                          <a:tab pos="711200" algn="l"/>
                        </a:tabLst>
                        <a:defRPr sz="1800">
                          <a:solidFill>
                            <a:srgbClr val="000000"/>
                          </a:solidFill>
                          <a:uFill>
                            <a:solidFill>
                              <a:srgbClr val="000000"/>
                            </a:solidFill>
                          </a:uFill>
                        </a:defRPr>
                      </a:pPr>
                      <a:r>
                        <a:rPr sz="5100">
                          <a:solidFill>
                            <a:srgbClr val="363929"/>
                          </a:solidFill>
                          <a:uFill>
                            <a:solidFill>
                              <a:srgbClr val="363929"/>
                            </a:solidFill>
                          </a:uFill>
                        </a:rPr>
                        <a:t>Amphibians</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5100">
                          <a:solidFill>
                            <a:srgbClr val="363929"/>
                          </a:solidFill>
                          <a:uFill>
                            <a:solidFill>
                              <a:srgbClr val="363929"/>
                            </a:solidFill>
                          </a:uFill>
                        </a:rPr>
                        <a:t>Reptiles</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r>
              <a:tr h="2000348">
                <a:tc>
                  <a:txBody>
                    <a:bodyPr/>
                    <a:lstStyle/>
                    <a:p>
                      <a:pPr algn="ctr" defTabSz="914400">
                        <a:tabLst>
                          <a:tab pos="711200" algn="l"/>
                        </a:tabLst>
                        <a:defRPr sz="1800">
                          <a:solidFill>
                            <a:srgbClr val="000000"/>
                          </a:solidFill>
                          <a:uFill>
                            <a:solidFill>
                              <a:srgbClr val="000000"/>
                            </a:solidFill>
                          </a:uFill>
                        </a:defRPr>
                      </a:pPr>
                      <a:r>
                        <a:rPr sz="5100">
                          <a:solidFill>
                            <a:srgbClr val="363929"/>
                          </a:solidFill>
                          <a:uFill>
                            <a:solidFill>
                              <a:srgbClr val="363929"/>
                            </a:solidFill>
                          </a:uFill>
                        </a:rPr>
                        <a:t>Invertebrates</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c>
                  <a:txBody>
                    <a:bodyPr/>
                    <a:lstStyle/>
                    <a:p>
                      <a:pPr algn="ctr" defTabSz="914400">
                        <a:tabLst>
                          <a:tab pos="711200" algn="l"/>
                        </a:tabLst>
                        <a:defRPr sz="1800">
                          <a:solidFill>
                            <a:srgbClr val="000000"/>
                          </a:solidFill>
                          <a:uFill>
                            <a:solidFill>
                              <a:srgbClr val="000000"/>
                            </a:solidFill>
                          </a:uFill>
                        </a:defRPr>
                      </a:pPr>
                      <a:r>
                        <a:rPr sz="5100">
                          <a:solidFill>
                            <a:srgbClr val="363929"/>
                          </a:solidFill>
                          <a:uFill>
                            <a:solidFill>
                              <a:srgbClr val="363929"/>
                            </a:solidFill>
                          </a:uFill>
                        </a:rPr>
                        <a:t>Birds</a:t>
                      </a:r>
                    </a:p>
                  </a:txBody>
                  <a:tcPr marL="50800" marR="50800" marT="50800" marB="50800" anchor="ctr" horzOverflow="overflow">
                    <a:lnL w="12700">
                      <a:solidFill>
                        <a:srgbClr val="252F36"/>
                      </a:solidFill>
                      <a:miter lim="400000"/>
                    </a:lnL>
                    <a:lnR w="12700">
                      <a:solidFill>
                        <a:srgbClr val="252F36"/>
                      </a:solidFill>
                      <a:miter lim="400000"/>
                    </a:lnR>
                    <a:lnT w="12700">
                      <a:solidFill>
                        <a:srgbClr val="252F36"/>
                      </a:solidFill>
                      <a:miter lim="400000"/>
                    </a:lnT>
                    <a:lnB w="12700">
                      <a:solidFill>
                        <a:srgbClr val="252F36"/>
                      </a:solidFill>
                      <a:miter lim="400000"/>
                    </a:lnB>
                  </a:tcPr>
                </a:tc>
              </a:tr>
            </a:tbl>
          </a:graphicData>
        </a:graphic>
      </p:graphicFrame>
      <p:sp>
        <p:nvSpPr>
          <p:cNvPr id="251"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131" name="Presentation Organization"/>
          <p:cNvSpPr>
            <a:spLocks noGrp="1"/>
          </p:cNvSpPr>
          <p:nvPr>
            <p:ph type="ctrTitle"/>
          </p:nvPr>
        </p:nvSpPr>
        <p:spPr>
          <a:xfrm>
            <a:off x="1625600" y="114300"/>
            <a:ext cx="10464800" cy="1202830"/>
          </a:xfrm>
          <a:prstGeom prst="rect">
            <a:avLst/>
          </a:prstGeom>
        </p:spPr>
        <p:txBody>
          <a:bodyPr/>
          <a:lstStyle>
            <a:lvl1pPr>
              <a:defRPr sz="6000" b="1" u="sng"/>
            </a:lvl1pPr>
          </a:lstStyle>
          <a:p>
            <a:r>
              <a:t>Presentation Organization</a:t>
            </a:r>
          </a:p>
        </p:txBody>
      </p:sp>
      <p:sp>
        <p:nvSpPr>
          <p:cNvPr id="132" name="Self assessment…"/>
          <p:cNvSpPr>
            <a:spLocks noGrp="1"/>
          </p:cNvSpPr>
          <p:nvPr>
            <p:ph type="subTitle" idx="1"/>
          </p:nvPr>
        </p:nvSpPr>
        <p:spPr>
          <a:xfrm>
            <a:off x="3213100" y="1849635"/>
            <a:ext cx="9029700" cy="7404101"/>
          </a:xfrm>
          <a:prstGeom prst="rect">
            <a:avLst/>
          </a:prstGeom>
        </p:spPr>
        <p:txBody>
          <a:bodyPr/>
          <a:lstStyle/>
          <a:p>
            <a:pPr marL="682625" indent="-682625" algn="l">
              <a:buClr>
                <a:srgbClr val="231E20"/>
              </a:buClr>
              <a:buSzPct val="25000"/>
              <a:buFont typeface="Trebuchet MS"/>
              <a:buBlip>
                <a:blip r:embed="rId2"/>
              </a:buBlip>
              <a:defRPr sz="5000">
                <a:solidFill>
                  <a:srgbClr val="231E20"/>
                </a:solidFill>
                <a:effectLst/>
                <a:uFill>
                  <a:solidFill>
                    <a:srgbClr val="231E20"/>
                  </a:solidFill>
                </a:uFill>
                <a:latin typeface="Tahoma"/>
                <a:ea typeface="Tahoma"/>
                <a:cs typeface="Tahoma"/>
                <a:sym typeface="Tahoma"/>
              </a:defRPr>
            </a:pPr>
            <a:r>
              <a:rPr>
                <a:latin typeface="Trebuchet MS"/>
                <a:ea typeface="Trebuchet MS"/>
                <a:cs typeface="Trebuchet MS"/>
                <a:sym typeface="Trebuchet MS"/>
              </a:rPr>
              <a:t>Self assessment</a:t>
            </a:r>
          </a:p>
          <a:p>
            <a:pPr marL="682625" indent="-682625" algn="l">
              <a:buClr>
                <a:srgbClr val="231E20"/>
              </a:buClr>
              <a:buSzPct val="25000"/>
              <a:buFont typeface="Trebuchet MS"/>
              <a:buBlip>
                <a:blip r:embed="rId2"/>
              </a:buBlip>
              <a:defRPr sz="5000">
                <a:solidFill>
                  <a:srgbClr val="231E20"/>
                </a:solidFill>
                <a:effectLst/>
                <a:uFill>
                  <a:solidFill>
                    <a:srgbClr val="231E20"/>
                  </a:solidFill>
                </a:uFill>
                <a:latin typeface="Tahoma"/>
                <a:ea typeface="Tahoma"/>
                <a:cs typeface="Tahoma"/>
                <a:sym typeface="Tahoma"/>
              </a:defRPr>
            </a:pPr>
            <a:endParaRPr>
              <a:latin typeface="Trebuchet MS"/>
              <a:ea typeface="Trebuchet MS"/>
              <a:cs typeface="Trebuchet MS"/>
              <a:sym typeface="Trebuchet MS"/>
            </a:endParaRPr>
          </a:p>
          <a:p>
            <a:pPr marL="682625" indent="-682625" algn="l">
              <a:buClr>
                <a:srgbClr val="231E20"/>
              </a:buClr>
              <a:buSzPct val="25000"/>
              <a:buFont typeface="Trebuchet MS"/>
              <a:buBlip>
                <a:blip r:embed="rId2"/>
              </a:buBlip>
              <a:defRPr sz="5000">
                <a:solidFill>
                  <a:srgbClr val="231E20"/>
                </a:solidFill>
                <a:effectLst/>
                <a:uFill>
                  <a:solidFill>
                    <a:srgbClr val="231E20"/>
                  </a:solidFill>
                </a:uFill>
                <a:latin typeface="Tahoma"/>
                <a:ea typeface="Tahoma"/>
                <a:cs typeface="Tahoma"/>
                <a:sym typeface="Tahoma"/>
              </a:defRPr>
            </a:pPr>
            <a:r>
              <a:rPr>
                <a:latin typeface="Trebuchet MS"/>
                <a:ea typeface="Trebuchet MS"/>
                <a:cs typeface="Trebuchet MS"/>
                <a:sym typeface="Trebuchet MS"/>
              </a:rPr>
              <a:t>Derive the matrix</a:t>
            </a:r>
          </a:p>
          <a:p>
            <a:pPr marL="682625" indent="-682625" algn="l">
              <a:buClr>
                <a:srgbClr val="231E20"/>
              </a:buClr>
              <a:buSzPct val="25000"/>
              <a:buFont typeface="Trebuchet MS"/>
              <a:buBlip>
                <a:blip r:embed="rId2"/>
              </a:buBlip>
              <a:defRPr sz="5000">
                <a:solidFill>
                  <a:srgbClr val="231E20"/>
                </a:solidFill>
                <a:effectLst/>
                <a:uFill>
                  <a:solidFill>
                    <a:srgbClr val="231E20"/>
                  </a:solidFill>
                </a:uFill>
                <a:latin typeface="Tahoma"/>
                <a:ea typeface="Tahoma"/>
                <a:cs typeface="Tahoma"/>
                <a:sym typeface="Tahoma"/>
              </a:defRPr>
            </a:pPr>
            <a:endParaRPr>
              <a:latin typeface="Trebuchet MS"/>
              <a:ea typeface="Trebuchet MS"/>
              <a:cs typeface="Trebuchet MS"/>
              <a:sym typeface="Trebuchet MS"/>
            </a:endParaRPr>
          </a:p>
          <a:p>
            <a:pPr marL="682625" indent="-682625" algn="l">
              <a:buClr>
                <a:srgbClr val="231E20"/>
              </a:buClr>
              <a:buSzPct val="25000"/>
              <a:buFont typeface="Trebuchet MS"/>
              <a:buBlip>
                <a:blip r:embed="rId2"/>
              </a:buBlip>
              <a:defRPr sz="5000">
                <a:solidFill>
                  <a:srgbClr val="231E20"/>
                </a:solidFill>
                <a:effectLst/>
                <a:uFill>
                  <a:solidFill>
                    <a:srgbClr val="231E20"/>
                  </a:solidFill>
                </a:uFill>
                <a:latin typeface="Tahoma"/>
                <a:ea typeface="Tahoma"/>
                <a:cs typeface="Tahoma"/>
                <a:sym typeface="Tahoma"/>
              </a:defRPr>
            </a:pPr>
            <a:r>
              <a:rPr>
                <a:latin typeface="Trebuchet MS"/>
                <a:ea typeface="Trebuchet MS"/>
                <a:cs typeface="Trebuchet MS"/>
                <a:sym typeface="Trebuchet MS"/>
              </a:rPr>
              <a:t>Apply the matrix</a:t>
            </a:r>
          </a:p>
          <a:p>
            <a:pPr marL="682625" indent="-682625" algn="l">
              <a:buClr>
                <a:srgbClr val="231E20"/>
              </a:buClr>
              <a:buSzPct val="25000"/>
              <a:buFont typeface="Trebuchet MS"/>
              <a:buBlip>
                <a:blip r:embed="rId2"/>
              </a:buBlip>
              <a:defRPr sz="5000">
                <a:solidFill>
                  <a:srgbClr val="231E20"/>
                </a:solidFill>
                <a:effectLst/>
                <a:uFill>
                  <a:solidFill>
                    <a:srgbClr val="231E20"/>
                  </a:solidFill>
                </a:uFill>
                <a:latin typeface="Tahoma"/>
                <a:ea typeface="Tahoma"/>
                <a:cs typeface="Tahoma"/>
                <a:sym typeface="Tahoma"/>
              </a:defRPr>
            </a:pPr>
            <a:endParaRPr>
              <a:latin typeface="Trebuchet MS"/>
              <a:ea typeface="Trebuchet MS"/>
              <a:cs typeface="Trebuchet MS"/>
              <a:sym typeface="Trebuchet MS"/>
            </a:endParaRPr>
          </a:p>
          <a:p>
            <a:pPr marL="682625" indent="-682625" algn="l">
              <a:buClr>
                <a:srgbClr val="231E20"/>
              </a:buClr>
              <a:buSzPct val="25000"/>
              <a:buFont typeface="Trebuchet MS"/>
              <a:buBlip>
                <a:blip r:embed="rId2"/>
              </a:buBlip>
              <a:defRPr sz="5000">
                <a:solidFill>
                  <a:srgbClr val="231E20"/>
                </a:solidFill>
                <a:effectLst/>
                <a:uFill>
                  <a:solidFill>
                    <a:srgbClr val="231E20"/>
                  </a:solidFill>
                </a:uFill>
                <a:latin typeface="Tahoma"/>
                <a:ea typeface="Tahoma"/>
                <a:cs typeface="Tahoma"/>
                <a:sym typeface="Tahoma"/>
              </a:defRPr>
            </a:pPr>
            <a:r>
              <a:rPr>
                <a:latin typeface="Trebuchet MS"/>
                <a:ea typeface="Trebuchet MS"/>
                <a:cs typeface="Trebuchet MS"/>
                <a:sym typeface="Trebuchet MS"/>
              </a:rPr>
              <a:t>Two-points-of-a-line</a:t>
            </a:r>
          </a:p>
          <a:p>
            <a:pPr marL="682625" indent="-682625" algn="l">
              <a:buClr>
                <a:srgbClr val="231E20"/>
              </a:buClr>
              <a:buSzPct val="25000"/>
              <a:buFont typeface="Trebuchet MS"/>
              <a:buBlip>
                <a:blip r:embed="rId2"/>
              </a:buBlip>
              <a:defRPr sz="5000">
                <a:solidFill>
                  <a:srgbClr val="231E20"/>
                </a:solidFill>
                <a:effectLst/>
                <a:uFill>
                  <a:solidFill>
                    <a:srgbClr val="231E20"/>
                  </a:solidFill>
                </a:uFill>
                <a:latin typeface="Tahoma"/>
                <a:ea typeface="Tahoma"/>
                <a:cs typeface="Tahoma"/>
                <a:sym typeface="Tahoma"/>
              </a:defRPr>
            </a:pPr>
            <a:endParaRPr>
              <a:latin typeface="Trebuchet MS"/>
              <a:ea typeface="Trebuchet MS"/>
              <a:cs typeface="Trebuchet MS"/>
              <a:sym typeface="Trebuchet MS"/>
            </a:endParaRPr>
          </a:p>
          <a:p>
            <a:pPr marL="682625" indent="-682625" algn="l">
              <a:buClr>
                <a:srgbClr val="231E20"/>
              </a:buClr>
              <a:buSzPct val="25000"/>
              <a:buFont typeface="Trebuchet MS"/>
              <a:buBlip>
                <a:blip r:embed="rId2"/>
              </a:buBlip>
              <a:defRPr sz="5000">
                <a:solidFill>
                  <a:srgbClr val="231E20"/>
                </a:solidFill>
                <a:effectLst/>
                <a:uFill>
                  <a:solidFill>
                    <a:srgbClr val="231E20"/>
                  </a:solidFill>
                </a:uFill>
                <a:latin typeface="Tahoma"/>
                <a:ea typeface="Tahoma"/>
                <a:cs typeface="Tahoma"/>
                <a:sym typeface="Tahoma"/>
              </a:defRPr>
            </a:pPr>
            <a:r>
              <a:rPr>
                <a:latin typeface="Trebuchet MS"/>
                <a:ea typeface="Trebuchet MS"/>
                <a:cs typeface="Trebuchet MS"/>
                <a:sym typeface="Trebuchet MS"/>
              </a:rPr>
              <a:t>Questions / Comments</a:t>
            </a:r>
          </a:p>
        </p:txBody>
      </p:sp>
      <p:sp>
        <p:nvSpPr>
          <p:cNvPr id="133" name="Slide Number"/>
          <p:cNvSpPr>
            <a:spLocks noGrp="1"/>
          </p:cNvSpPr>
          <p:nvPr>
            <p:ph type="sldNum" sz="quarter" idx="2"/>
          </p:nvPr>
        </p:nvSpPr>
        <p:spPr>
          <a:xfrm>
            <a:off x="12323368" y="9169400"/>
            <a:ext cx="283770" cy="46228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254" name="Individual Life Space"/>
          <p:cNvSpPr>
            <a:spLocks noGrp="1"/>
          </p:cNvSpPr>
          <p:nvPr>
            <p:ph type="ctrTitle"/>
          </p:nvPr>
        </p:nvSpPr>
        <p:spPr>
          <a:xfrm>
            <a:off x="1778000" y="571500"/>
            <a:ext cx="10464800" cy="977900"/>
          </a:xfrm>
          <a:prstGeom prst="rect">
            <a:avLst/>
          </a:prstGeom>
        </p:spPr>
        <p:txBody>
          <a:bodyPr/>
          <a:lstStyle>
            <a:lvl1pPr>
              <a:defRPr sz="6400" b="1"/>
            </a:lvl1pPr>
          </a:lstStyle>
          <a:p>
            <a:r>
              <a:t>Individual Life Space</a:t>
            </a:r>
          </a:p>
        </p:txBody>
      </p:sp>
      <p:sp>
        <p:nvSpPr>
          <p:cNvPr id="255" name="Body"/>
          <p:cNvSpPr>
            <a:spLocks noGrp="1"/>
          </p:cNvSpPr>
          <p:nvPr>
            <p:ph type="subTitle" idx="1"/>
          </p:nvPr>
        </p:nvSpPr>
        <p:spPr>
          <a:xfrm>
            <a:off x="1778000" y="1892300"/>
            <a:ext cx="10464800" cy="6832600"/>
          </a:xfrm>
          <a:prstGeom prst="rect">
            <a:avLst/>
          </a:prstGeom>
        </p:spPr>
        <p:txBody>
          <a:bodyPr/>
          <a:lstStyle/>
          <a:p>
            <a:endParaRPr/>
          </a:p>
        </p:txBody>
      </p:sp>
      <p:sp>
        <p:nvSpPr>
          <p:cNvPr id="256"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pic>
        <p:nvPicPr>
          <p:cNvPr id="257" name="NASAP_GEMA_Quadrants.jpeg" descr="NASAP_GEMA_Quadrants.jpeg"/>
          <p:cNvPicPr>
            <a:picLocks noChangeAspect="1"/>
          </p:cNvPicPr>
          <p:nvPr/>
        </p:nvPicPr>
        <p:blipFill>
          <a:blip r:embed="rId2">
            <a:extLst/>
          </a:blip>
          <a:stretch>
            <a:fillRect/>
          </a:stretch>
        </p:blipFill>
        <p:spPr>
          <a:xfrm>
            <a:off x="3702755" y="1890059"/>
            <a:ext cx="6596945" cy="6985001"/>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pic>
        <p:nvPicPr>
          <p:cNvPr id="260" name="GEMA_Categories.jpg" descr="GEMA_Categories.jpg"/>
          <p:cNvPicPr>
            <a:picLocks noChangeAspect="1"/>
          </p:cNvPicPr>
          <p:nvPr/>
        </p:nvPicPr>
        <p:blipFill>
          <a:blip r:embed="rId2">
            <a:extLst/>
          </a:blip>
          <a:stretch>
            <a:fillRect/>
          </a:stretch>
        </p:blipFill>
        <p:spPr>
          <a:xfrm>
            <a:off x="177800" y="0"/>
            <a:ext cx="12821047" cy="9017000"/>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263" name="GEMA™-Lead360 (Goal Evaluation and Matrix Analysis)"/>
          <p:cNvSpPr>
            <a:spLocks noGrp="1"/>
          </p:cNvSpPr>
          <p:nvPr>
            <p:ph type="ctrTitle"/>
          </p:nvPr>
        </p:nvSpPr>
        <p:spPr>
          <a:xfrm>
            <a:off x="1778000" y="1181100"/>
            <a:ext cx="10464800" cy="3238500"/>
          </a:xfrm>
          <a:prstGeom prst="rect">
            <a:avLst/>
          </a:prstGeom>
        </p:spPr>
        <p:txBody>
          <a:bodyPr/>
          <a:lstStyle/>
          <a:p>
            <a:r>
              <a:t>GEMA</a:t>
            </a:r>
            <a:r>
              <a:rPr>
                <a:latin typeface="Helvetica"/>
                <a:ea typeface="Helvetica"/>
                <a:cs typeface="Helvetica"/>
                <a:sym typeface="Helvetica"/>
              </a:rPr>
              <a:t>™</a:t>
            </a:r>
            <a:r>
              <a:t>-Lead360</a:t>
            </a:r>
          </a:p>
          <a:p>
            <a:pPr>
              <a:defRPr sz="4800" b="1"/>
            </a:pPr>
            <a:r>
              <a:t>(Goal Evaluation and Matrix Analysis)</a:t>
            </a:r>
          </a:p>
        </p:txBody>
      </p:sp>
      <p:sp>
        <p:nvSpPr>
          <p:cNvPr id="264" name="www.gemalead360.com"/>
          <p:cNvSpPr>
            <a:spLocks noGrp="1"/>
          </p:cNvSpPr>
          <p:nvPr>
            <p:ph type="subTitle" sz="quarter" idx="1"/>
          </p:nvPr>
        </p:nvSpPr>
        <p:spPr>
          <a:xfrm>
            <a:off x="1778000" y="6890742"/>
            <a:ext cx="10464800" cy="1427213"/>
          </a:xfrm>
          <a:prstGeom prst="rect">
            <a:avLst/>
          </a:prstGeom>
        </p:spPr>
        <p:txBody>
          <a:bodyPr/>
          <a:lstStyle>
            <a:lvl1pPr>
              <a:defRPr sz="6600" u="sng">
                <a:solidFill>
                  <a:srgbClr val="0000FF"/>
                </a:solidFill>
                <a:uFill>
                  <a:solidFill>
                    <a:srgbClr val="0000FF"/>
                  </a:solidFill>
                </a:uFill>
                <a:hlinkClick r:id="rId2"/>
              </a:defRPr>
            </a:lvl1pPr>
          </a:lstStyle>
          <a:p>
            <a:pPr>
              <a:defRPr u="none">
                <a:solidFill>
                  <a:srgbClr val="363929"/>
                </a:solidFill>
                <a:uFill>
                  <a:solidFill>
                    <a:srgbClr val="363929"/>
                  </a:solidFill>
                </a:uFill>
              </a:defRPr>
            </a:pPr>
            <a:r>
              <a:rPr u="sng">
                <a:solidFill>
                  <a:srgbClr val="0000FF"/>
                </a:solidFill>
                <a:uFill>
                  <a:solidFill>
                    <a:srgbClr val="0000FF"/>
                  </a:solidFill>
                </a:uFill>
                <a:hlinkClick r:id="rId2"/>
              </a:rPr>
              <a:t>www.gemalead360.com</a:t>
            </a:r>
          </a:p>
        </p:txBody>
      </p:sp>
      <p:sp>
        <p:nvSpPr>
          <p:cNvPr id="26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image18.tiff" descr="image18.tiff"/>
          <p:cNvPicPr>
            <a:picLocks noChangeAspect="1"/>
          </p:cNvPicPr>
          <p:nvPr/>
        </p:nvPicPr>
        <p:blipFill>
          <a:blip r:embed="rId2">
            <a:extLst/>
          </a:blip>
          <a:stretch>
            <a:fillRect/>
          </a:stretch>
        </p:blipFill>
        <p:spPr>
          <a:xfrm>
            <a:off x="1929033" y="337532"/>
            <a:ext cx="9844843" cy="7676168"/>
          </a:xfrm>
          <a:prstGeom prst="rect">
            <a:avLst/>
          </a:prstGeom>
          <a:ln w="12700">
            <a:miter lim="400000"/>
          </a:ln>
        </p:spPr>
      </p:pic>
      <p:sp>
        <p:nvSpPr>
          <p:cNvPr id="268"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image19.tiff" descr="image19.tiff"/>
          <p:cNvPicPr>
            <a:picLocks noChangeAspect="1"/>
          </p:cNvPicPr>
          <p:nvPr/>
        </p:nvPicPr>
        <p:blipFill>
          <a:blip r:embed="rId2">
            <a:extLst/>
          </a:blip>
          <a:stretch>
            <a:fillRect/>
          </a:stretch>
        </p:blipFill>
        <p:spPr>
          <a:xfrm>
            <a:off x="1957616" y="234308"/>
            <a:ext cx="10283368" cy="9284984"/>
          </a:xfrm>
          <a:prstGeom prst="rect">
            <a:avLst/>
          </a:prstGeom>
          <a:ln w="12700">
            <a:miter lim="400000"/>
          </a:ln>
        </p:spPr>
      </p:pic>
      <p:sp>
        <p:nvSpPr>
          <p:cNvPr id="271"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image20.tiff" descr="image20.tiff"/>
          <p:cNvPicPr>
            <a:picLocks noChangeAspect="1"/>
          </p:cNvPicPr>
          <p:nvPr/>
        </p:nvPicPr>
        <p:blipFill>
          <a:blip r:embed="rId2">
            <a:extLst/>
          </a:blip>
          <a:stretch>
            <a:fillRect/>
          </a:stretch>
        </p:blipFill>
        <p:spPr>
          <a:xfrm>
            <a:off x="801630" y="641268"/>
            <a:ext cx="11836591" cy="7528574"/>
          </a:xfrm>
          <a:prstGeom prst="rect">
            <a:avLst/>
          </a:prstGeom>
          <a:ln w="12700">
            <a:miter lim="400000"/>
          </a:ln>
        </p:spPr>
      </p:pic>
      <p:sp>
        <p:nvSpPr>
          <p:cNvPr id="274"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mage21.tiff" descr="image21.tiff"/>
          <p:cNvPicPr>
            <a:picLocks noChangeAspect="1"/>
          </p:cNvPicPr>
          <p:nvPr/>
        </p:nvPicPr>
        <p:blipFill>
          <a:blip r:embed="rId2">
            <a:extLst/>
          </a:blip>
          <a:stretch>
            <a:fillRect/>
          </a:stretch>
        </p:blipFill>
        <p:spPr>
          <a:xfrm>
            <a:off x="865776" y="1476380"/>
            <a:ext cx="11785477" cy="5681530"/>
          </a:xfrm>
          <a:prstGeom prst="rect">
            <a:avLst/>
          </a:prstGeom>
          <a:ln w="12700">
            <a:miter lim="400000"/>
          </a:ln>
        </p:spPr>
      </p:pic>
      <p:sp>
        <p:nvSpPr>
          <p:cNvPr id="277"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36</a:t>
            </a:fld>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image22.tiff" descr="image22.tiff"/>
          <p:cNvPicPr>
            <a:picLocks noChangeAspect="1"/>
          </p:cNvPicPr>
          <p:nvPr/>
        </p:nvPicPr>
        <p:blipFill>
          <a:blip r:embed="rId2">
            <a:extLst/>
          </a:blip>
          <a:stretch>
            <a:fillRect/>
          </a:stretch>
        </p:blipFill>
        <p:spPr>
          <a:xfrm>
            <a:off x="860689" y="1593700"/>
            <a:ext cx="11778311" cy="5456735"/>
          </a:xfrm>
          <a:prstGeom prst="rect">
            <a:avLst/>
          </a:prstGeom>
          <a:ln w="12700">
            <a:miter lim="400000"/>
          </a:ln>
        </p:spPr>
      </p:pic>
      <p:sp>
        <p:nvSpPr>
          <p:cNvPr id="280"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37</a:t>
            </a:fld>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283" name="Title"/>
          <p:cNvSpPr>
            <a:spLocks noGrp="1"/>
          </p:cNvSpPr>
          <p:nvPr>
            <p:ph type="ctrTitle"/>
          </p:nvPr>
        </p:nvSpPr>
        <p:spPr>
          <a:xfrm>
            <a:off x="1778000" y="800100"/>
            <a:ext cx="10464800" cy="7264400"/>
          </a:xfrm>
          <a:prstGeom prst="rect">
            <a:avLst/>
          </a:prstGeom>
        </p:spPr>
        <p:txBody>
          <a:bodyPr/>
          <a:lstStyle/>
          <a:p>
            <a:endParaRPr/>
          </a:p>
        </p:txBody>
      </p:sp>
      <p:sp>
        <p:nvSpPr>
          <p:cNvPr id="284" name="http:/www.gemalead360.com/example.html"/>
          <p:cNvSpPr>
            <a:spLocks noGrp="1"/>
          </p:cNvSpPr>
          <p:nvPr>
            <p:ph type="subTitle" sz="quarter" idx="1"/>
          </p:nvPr>
        </p:nvSpPr>
        <p:spPr>
          <a:xfrm>
            <a:off x="1778000" y="8089900"/>
            <a:ext cx="10464800" cy="596900"/>
          </a:xfrm>
          <a:prstGeom prst="rect">
            <a:avLst/>
          </a:prstGeom>
        </p:spPr>
        <p:txBody>
          <a:bodyPr/>
          <a:lstStyle>
            <a:lvl1pPr>
              <a:defRPr sz="2400" b="1" u="sng">
                <a:hlinkClick r:id="rId2"/>
              </a:defRPr>
            </a:lvl1pPr>
          </a:lstStyle>
          <a:p>
            <a:pPr>
              <a:defRPr u="none"/>
            </a:pPr>
            <a:r>
              <a:rPr u="sng">
                <a:hlinkClick r:id="rId2"/>
              </a:rPr>
              <a:t>http:/www.gemalead360.com/example.html</a:t>
            </a:r>
          </a:p>
        </p:txBody>
      </p:sp>
      <p:sp>
        <p:nvSpPr>
          <p:cNvPr id="28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38</a:t>
            </a:fld>
            <a:endParaRPr/>
          </a:p>
        </p:txBody>
      </p:sp>
      <p:pic>
        <p:nvPicPr>
          <p:cNvPr id="286" name="NASAP_Score_Examples.jpeg" descr="NASAP_Score_Examples.jpeg"/>
          <p:cNvPicPr>
            <a:picLocks noChangeAspect="1"/>
          </p:cNvPicPr>
          <p:nvPr/>
        </p:nvPicPr>
        <p:blipFill>
          <a:blip r:embed="rId3">
            <a:extLst/>
          </a:blip>
          <a:stretch>
            <a:fillRect/>
          </a:stretch>
        </p:blipFill>
        <p:spPr>
          <a:xfrm>
            <a:off x="1930400" y="709192"/>
            <a:ext cx="9946083" cy="73533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289" name="GEMA™-Lead360 (Goal Evaluation and Matrix Analysis)"/>
          <p:cNvSpPr>
            <a:spLocks noGrp="1"/>
          </p:cNvSpPr>
          <p:nvPr>
            <p:ph type="ctrTitle"/>
          </p:nvPr>
        </p:nvSpPr>
        <p:spPr>
          <a:xfrm>
            <a:off x="1778000" y="1181100"/>
            <a:ext cx="10464800" cy="3238500"/>
          </a:xfrm>
          <a:prstGeom prst="rect">
            <a:avLst/>
          </a:prstGeom>
        </p:spPr>
        <p:txBody>
          <a:bodyPr/>
          <a:lstStyle/>
          <a:p>
            <a:r>
              <a:t>GEMA</a:t>
            </a:r>
            <a:r>
              <a:rPr>
                <a:latin typeface="Helvetica"/>
                <a:ea typeface="Helvetica"/>
                <a:cs typeface="Helvetica"/>
                <a:sym typeface="Helvetica"/>
              </a:rPr>
              <a:t>™</a:t>
            </a:r>
            <a:r>
              <a:t>-Lead360</a:t>
            </a:r>
          </a:p>
          <a:p>
            <a:pPr>
              <a:defRPr sz="4800" b="1"/>
            </a:pPr>
            <a:r>
              <a:t>(Goal Evaluation and Matrix Analysis)</a:t>
            </a:r>
          </a:p>
        </p:txBody>
      </p:sp>
      <p:sp>
        <p:nvSpPr>
          <p:cNvPr id="290" name="FREE"/>
          <p:cNvSpPr>
            <a:spLocks noGrp="1"/>
          </p:cNvSpPr>
          <p:nvPr>
            <p:ph type="subTitle" sz="half" idx="1"/>
          </p:nvPr>
        </p:nvSpPr>
        <p:spPr>
          <a:xfrm>
            <a:off x="1778000" y="4660354"/>
            <a:ext cx="10464800" cy="3657601"/>
          </a:xfrm>
          <a:prstGeom prst="rect">
            <a:avLst/>
          </a:prstGeom>
        </p:spPr>
        <p:txBody>
          <a:bodyPr/>
          <a:lstStyle/>
          <a:p>
            <a:pPr>
              <a:defRPr sz="6600"/>
            </a:pPr>
            <a:endParaRPr/>
          </a:p>
          <a:p>
            <a:pPr>
              <a:defRPr sz="14400"/>
            </a:pPr>
            <a:r>
              <a:rPr u="sng">
                <a:solidFill>
                  <a:srgbClr val="0000FF"/>
                </a:solidFill>
                <a:uFill>
                  <a:solidFill>
                    <a:srgbClr val="0000FF"/>
                  </a:solidFill>
                </a:uFill>
                <a:hlinkClick r:id="rId2"/>
              </a:rPr>
              <a:t>FREE</a:t>
            </a:r>
          </a:p>
        </p:txBody>
      </p:sp>
      <p:sp>
        <p:nvSpPr>
          <p:cNvPr id="291"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136" name="When conducting an initial interview with a CEO or other leader,  do not start with . . ."/>
          <p:cNvSpPr>
            <a:spLocks noGrp="1"/>
          </p:cNvSpPr>
          <p:nvPr>
            <p:ph type="ctrTitle"/>
          </p:nvPr>
        </p:nvSpPr>
        <p:spPr>
          <a:xfrm>
            <a:off x="1778000" y="838200"/>
            <a:ext cx="10464800" cy="2209800"/>
          </a:xfrm>
          <a:prstGeom prst="rect">
            <a:avLst/>
          </a:prstGeom>
        </p:spPr>
        <p:txBody>
          <a:bodyPr/>
          <a:lstStyle/>
          <a:p>
            <a:pPr>
              <a:defRPr sz="4800" b="1"/>
            </a:pPr>
            <a:r>
              <a:t>When conducting an initial interview with a CEO or other leader, </a:t>
            </a:r>
          </a:p>
          <a:p>
            <a:pPr>
              <a:defRPr sz="4800" b="1"/>
            </a:pPr>
            <a:r>
              <a:rPr u="sng"/>
              <a:t>do not</a:t>
            </a:r>
            <a:r>
              <a:t> start with . . .</a:t>
            </a:r>
          </a:p>
        </p:txBody>
      </p:sp>
      <p:sp>
        <p:nvSpPr>
          <p:cNvPr id="137" name="“First, let’s discuss your inferiority feelings.”"/>
          <p:cNvSpPr>
            <a:spLocks noGrp="1"/>
          </p:cNvSpPr>
          <p:nvPr>
            <p:ph type="subTitle" sz="half" idx="1"/>
          </p:nvPr>
        </p:nvSpPr>
        <p:spPr>
          <a:xfrm>
            <a:off x="1778000" y="4826000"/>
            <a:ext cx="10464800" cy="3822700"/>
          </a:xfrm>
          <a:prstGeom prst="rect">
            <a:avLst/>
          </a:prstGeom>
        </p:spPr>
        <p:txBody>
          <a:bodyPr/>
          <a:lstStyle>
            <a:lvl1pPr>
              <a:defRPr sz="7200" b="1"/>
            </a:lvl1pPr>
          </a:lstStyle>
          <a:p>
            <a:r>
              <a:t>“First, let’s discuss your inferiority feelings.”</a:t>
            </a:r>
          </a:p>
        </p:txBody>
      </p:sp>
      <p:sp>
        <p:nvSpPr>
          <p:cNvPr id="138" name="Slide Number"/>
          <p:cNvSpPr>
            <a:spLocks noGrp="1"/>
          </p:cNvSpPr>
          <p:nvPr>
            <p:ph type="sldNum" sz="quarter" idx="2"/>
          </p:nvPr>
        </p:nvSpPr>
        <p:spPr>
          <a:xfrm>
            <a:off x="12153900" y="9169400"/>
            <a:ext cx="453239" cy="46228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294" name="Title"/>
          <p:cNvSpPr>
            <a:spLocks noGrp="1"/>
          </p:cNvSpPr>
          <p:nvPr>
            <p:ph type="ctrTitle"/>
          </p:nvPr>
        </p:nvSpPr>
        <p:spPr>
          <a:xfrm>
            <a:off x="1778000" y="800100"/>
            <a:ext cx="10464800" cy="7264400"/>
          </a:xfrm>
          <a:prstGeom prst="rect">
            <a:avLst/>
          </a:prstGeom>
        </p:spPr>
        <p:txBody>
          <a:bodyPr/>
          <a:lstStyle/>
          <a:p>
            <a:endParaRPr/>
          </a:p>
        </p:txBody>
      </p:sp>
      <p:sp>
        <p:nvSpPr>
          <p:cNvPr id="295" name="http:/www.gemalead360.com/LeadershipChecklist.html"/>
          <p:cNvSpPr>
            <a:spLocks noGrp="1"/>
          </p:cNvSpPr>
          <p:nvPr>
            <p:ph type="subTitle" sz="quarter" idx="1"/>
          </p:nvPr>
        </p:nvSpPr>
        <p:spPr>
          <a:xfrm>
            <a:off x="1778000" y="8089900"/>
            <a:ext cx="10464800" cy="596900"/>
          </a:xfrm>
          <a:prstGeom prst="rect">
            <a:avLst/>
          </a:prstGeom>
        </p:spPr>
        <p:txBody>
          <a:bodyPr/>
          <a:lstStyle>
            <a:lvl1pPr>
              <a:defRPr sz="2400" b="1" u="sng">
                <a:hlinkClick r:id="rId2"/>
              </a:defRPr>
            </a:lvl1pPr>
          </a:lstStyle>
          <a:p>
            <a:pPr>
              <a:defRPr u="none"/>
            </a:pPr>
            <a:r>
              <a:rPr u="sng">
                <a:hlinkClick r:id="rId2"/>
              </a:rPr>
              <a:t>http:/www.gemalead360.com/LeadershipChecklist.html</a:t>
            </a:r>
          </a:p>
        </p:txBody>
      </p:sp>
      <p:sp>
        <p:nvSpPr>
          <p:cNvPr id="296"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40</a:t>
            </a:fld>
            <a:endParaRPr/>
          </a:p>
        </p:txBody>
      </p:sp>
      <p:pic>
        <p:nvPicPr>
          <p:cNvPr id="297" name="NASAP_LeadershipChecklist.jpeg" descr="NASAP_LeadershipChecklist.jpeg"/>
          <p:cNvPicPr>
            <a:picLocks noChangeAspect="1"/>
          </p:cNvPicPr>
          <p:nvPr/>
        </p:nvPicPr>
        <p:blipFill>
          <a:blip r:embed="rId3">
            <a:extLst/>
          </a:blip>
          <a:stretch>
            <a:fillRect/>
          </a:stretch>
        </p:blipFill>
        <p:spPr>
          <a:xfrm>
            <a:off x="2289264" y="685800"/>
            <a:ext cx="9051836" cy="7200900"/>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300" name="Title"/>
          <p:cNvSpPr>
            <a:spLocks noGrp="1"/>
          </p:cNvSpPr>
          <p:nvPr>
            <p:ph type="ctrTitle"/>
          </p:nvPr>
        </p:nvSpPr>
        <p:spPr>
          <a:xfrm>
            <a:off x="1778000" y="927100"/>
            <a:ext cx="10464800" cy="7213600"/>
          </a:xfrm>
          <a:prstGeom prst="rect">
            <a:avLst/>
          </a:prstGeom>
        </p:spPr>
        <p:txBody>
          <a:bodyPr/>
          <a:lstStyle/>
          <a:p>
            <a:endParaRPr/>
          </a:p>
        </p:txBody>
      </p:sp>
      <p:sp>
        <p:nvSpPr>
          <p:cNvPr id="301" name="http://www.gemalead360.com/LeadershipChecklist.html"/>
          <p:cNvSpPr>
            <a:spLocks noGrp="1"/>
          </p:cNvSpPr>
          <p:nvPr>
            <p:ph type="subTitle" sz="quarter" idx="1"/>
          </p:nvPr>
        </p:nvSpPr>
        <p:spPr>
          <a:xfrm>
            <a:off x="1778000" y="8407400"/>
            <a:ext cx="10464800" cy="635000"/>
          </a:xfrm>
          <a:prstGeom prst="rect">
            <a:avLst/>
          </a:prstGeom>
        </p:spPr>
        <p:txBody>
          <a:bodyPr/>
          <a:lstStyle>
            <a:lvl1pPr>
              <a:defRPr sz="2400" b="1" u="sng">
                <a:hlinkClick r:id="rId2"/>
              </a:defRPr>
            </a:lvl1pPr>
          </a:lstStyle>
          <a:p>
            <a:pPr>
              <a:defRPr u="none"/>
            </a:pPr>
            <a:r>
              <a:rPr u="sng">
                <a:hlinkClick r:id="rId2"/>
              </a:rPr>
              <a:t>http://www.gemalead360.com/LeadershipChecklist.html</a:t>
            </a:r>
          </a:p>
        </p:txBody>
      </p:sp>
      <p:sp>
        <p:nvSpPr>
          <p:cNvPr id="302"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41</a:t>
            </a:fld>
            <a:endParaRPr/>
          </a:p>
        </p:txBody>
      </p:sp>
      <p:pic>
        <p:nvPicPr>
          <p:cNvPr id="303" name="NASAP_Sum_Example.jpeg" descr="NASAP_Sum_Example.jpeg"/>
          <p:cNvPicPr>
            <a:picLocks noChangeAspect="1"/>
          </p:cNvPicPr>
          <p:nvPr/>
        </p:nvPicPr>
        <p:blipFill>
          <a:blip r:embed="rId3">
            <a:extLst/>
          </a:blip>
          <a:stretch>
            <a:fillRect/>
          </a:stretch>
        </p:blipFill>
        <p:spPr>
          <a:xfrm>
            <a:off x="1905000" y="660400"/>
            <a:ext cx="9855200" cy="7379650"/>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306" name="Title"/>
          <p:cNvSpPr>
            <a:spLocks noGrp="1"/>
          </p:cNvSpPr>
          <p:nvPr>
            <p:ph type="ctrTitle"/>
          </p:nvPr>
        </p:nvSpPr>
        <p:spPr>
          <a:xfrm>
            <a:off x="1778000" y="876300"/>
            <a:ext cx="10464800" cy="7035800"/>
          </a:xfrm>
          <a:prstGeom prst="rect">
            <a:avLst/>
          </a:prstGeom>
        </p:spPr>
        <p:txBody>
          <a:bodyPr/>
          <a:lstStyle/>
          <a:p>
            <a:endParaRPr/>
          </a:p>
        </p:txBody>
      </p:sp>
      <p:sp>
        <p:nvSpPr>
          <p:cNvPr id="307" name="http://www.gemalead360.com/LeadershipChecklist.html"/>
          <p:cNvSpPr>
            <a:spLocks noGrp="1"/>
          </p:cNvSpPr>
          <p:nvPr>
            <p:ph type="subTitle" sz="quarter" idx="1"/>
          </p:nvPr>
        </p:nvSpPr>
        <p:spPr>
          <a:xfrm>
            <a:off x="1778000" y="8178800"/>
            <a:ext cx="10464800" cy="723900"/>
          </a:xfrm>
          <a:prstGeom prst="rect">
            <a:avLst/>
          </a:prstGeom>
        </p:spPr>
        <p:txBody>
          <a:bodyPr/>
          <a:lstStyle>
            <a:lvl1pPr>
              <a:defRPr sz="2400" b="1" u="sng">
                <a:hlinkClick r:id="rId2"/>
              </a:defRPr>
            </a:lvl1pPr>
          </a:lstStyle>
          <a:p>
            <a:pPr>
              <a:defRPr u="none"/>
            </a:pPr>
            <a:r>
              <a:rPr u="sng">
                <a:hlinkClick r:id="rId2"/>
              </a:rPr>
              <a:t>http://www.gemalead360.com/LeadershipChecklist.html</a:t>
            </a:r>
          </a:p>
        </p:txBody>
      </p:sp>
      <p:sp>
        <p:nvSpPr>
          <p:cNvPr id="308"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42</a:t>
            </a:fld>
            <a:endParaRPr/>
          </a:p>
        </p:txBody>
      </p:sp>
      <p:pic>
        <p:nvPicPr>
          <p:cNvPr id="309" name="NASAP_Area_Scores.jpeg" descr="NASAP_Area_Scores.jpeg"/>
          <p:cNvPicPr>
            <a:picLocks noChangeAspect="1"/>
          </p:cNvPicPr>
          <p:nvPr/>
        </p:nvPicPr>
        <p:blipFill>
          <a:blip r:embed="rId3">
            <a:extLst/>
          </a:blip>
          <a:stretch>
            <a:fillRect/>
          </a:stretch>
        </p:blipFill>
        <p:spPr>
          <a:xfrm>
            <a:off x="1396998" y="1099270"/>
            <a:ext cx="10985502" cy="6573044"/>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312" name="Title"/>
          <p:cNvSpPr>
            <a:spLocks noGrp="1"/>
          </p:cNvSpPr>
          <p:nvPr>
            <p:ph type="ctrTitle"/>
          </p:nvPr>
        </p:nvSpPr>
        <p:spPr>
          <a:xfrm>
            <a:off x="1778000" y="723900"/>
            <a:ext cx="10464800" cy="7251700"/>
          </a:xfrm>
          <a:prstGeom prst="rect">
            <a:avLst/>
          </a:prstGeom>
        </p:spPr>
        <p:txBody>
          <a:bodyPr/>
          <a:lstStyle/>
          <a:p>
            <a:endParaRPr/>
          </a:p>
        </p:txBody>
      </p:sp>
      <p:sp>
        <p:nvSpPr>
          <p:cNvPr id="313" name="http://www.gemalead360.com/LeadershipChecklist.html"/>
          <p:cNvSpPr>
            <a:spLocks noGrp="1"/>
          </p:cNvSpPr>
          <p:nvPr>
            <p:ph type="subTitle" sz="quarter" idx="1"/>
          </p:nvPr>
        </p:nvSpPr>
        <p:spPr>
          <a:xfrm>
            <a:off x="1778000" y="8229600"/>
            <a:ext cx="10464800" cy="812800"/>
          </a:xfrm>
          <a:prstGeom prst="rect">
            <a:avLst/>
          </a:prstGeom>
        </p:spPr>
        <p:txBody>
          <a:bodyPr/>
          <a:lstStyle>
            <a:lvl1pPr>
              <a:defRPr sz="2400" b="1" u="sng">
                <a:hlinkClick r:id="rId2"/>
              </a:defRPr>
            </a:lvl1pPr>
          </a:lstStyle>
          <a:p>
            <a:pPr>
              <a:defRPr u="none"/>
            </a:pPr>
            <a:r>
              <a:rPr u="sng">
                <a:hlinkClick r:id="rId2"/>
              </a:rPr>
              <a:t>http://www.gemalead360.com/LeadershipChecklist.html</a:t>
            </a:r>
          </a:p>
        </p:txBody>
      </p:sp>
      <p:sp>
        <p:nvSpPr>
          <p:cNvPr id="314"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43</a:t>
            </a:fld>
            <a:endParaRPr/>
          </a:p>
        </p:txBody>
      </p:sp>
      <p:pic>
        <p:nvPicPr>
          <p:cNvPr id="315" name="NASAP_Matrix_Movements.jpeg" descr="NASAP_Matrix_Movements.jpeg"/>
          <p:cNvPicPr>
            <a:picLocks noChangeAspect="1"/>
          </p:cNvPicPr>
          <p:nvPr/>
        </p:nvPicPr>
        <p:blipFill>
          <a:blip r:embed="rId3">
            <a:extLst/>
          </a:blip>
          <a:stretch>
            <a:fillRect/>
          </a:stretch>
        </p:blipFill>
        <p:spPr>
          <a:xfrm>
            <a:off x="2291948" y="863600"/>
            <a:ext cx="8909452" cy="7378700"/>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318" name="Title"/>
          <p:cNvSpPr>
            <a:spLocks noGrp="1"/>
          </p:cNvSpPr>
          <p:nvPr>
            <p:ph type="ctrTitle"/>
          </p:nvPr>
        </p:nvSpPr>
        <p:spPr>
          <a:xfrm>
            <a:off x="1778000" y="850900"/>
            <a:ext cx="10464800" cy="7277100"/>
          </a:xfrm>
          <a:prstGeom prst="rect">
            <a:avLst/>
          </a:prstGeom>
        </p:spPr>
        <p:txBody>
          <a:bodyPr/>
          <a:lstStyle/>
          <a:p>
            <a:endParaRPr/>
          </a:p>
        </p:txBody>
      </p:sp>
      <p:sp>
        <p:nvSpPr>
          <p:cNvPr id="319" name="Body"/>
          <p:cNvSpPr>
            <a:spLocks noGrp="1"/>
          </p:cNvSpPr>
          <p:nvPr>
            <p:ph type="subTitle" sz="quarter" idx="1"/>
          </p:nvPr>
        </p:nvSpPr>
        <p:spPr>
          <a:xfrm>
            <a:off x="1778000" y="8216900"/>
            <a:ext cx="10464800" cy="749300"/>
          </a:xfrm>
          <a:prstGeom prst="rect">
            <a:avLst/>
          </a:prstGeom>
        </p:spPr>
        <p:txBody>
          <a:bodyPr/>
          <a:lstStyle/>
          <a:p>
            <a:endParaRPr/>
          </a:p>
        </p:txBody>
      </p:sp>
      <p:sp>
        <p:nvSpPr>
          <p:cNvPr id="320"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44</a:t>
            </a:fld>
            <a:endParaRPr/>
          </a:p>
        </p:txBody>
      </p:sp>
      <p:pic>
        <p:nvPicPr>
          <p:cNvPr id="321" name="NASAP_Matrix_Example.pdf" descr="NASAP_Matrix_Example.pdf"/>
          <p:cNvPicPr>
            <a:picLocks noChangeAspect="1"/>
          </p:cNvPicPr>
          <p:nvPr/>
        </p:nvPicPr>
        <p:blipFill>
          <a:blip r:embed="rId2">
            <a:extLst/>
          </a:blip>
          <a:stretch>
            <a:fillRect/>
          </a:stretch>
        </p:blipFill>
        <p:spPr>
          <a:xfrm>
            <a:off x="2120900" y="863600"/>
            <a:ext cx="8951401" cy="7569201"/>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Oliver Wendell Holmes"/>
          <p:cNvSpPr>
            <a:spLocks noGrp="1"/>
          </p:cNvSpPr>
          <p:nvPr>
            <p:ph type="body" sz="quarter" idx="1"/>
          </p:nvPr>
        </p:nvSpPr>
        <p:spPr>
          <a:xfrm>
            <a:off x="1727200" y="8750300"/>
            <a:ext cx="10464800" cy="1003301"/>
          </a:xfrm>
          <a:prstGeom prst="rect">
            <a:avLst/>
          </a:prstGeom>
        </p:spPr>
        <p:txBody>
          <a:bodyPr/>
          <a:lstStyle/>
          <a:p>
            <a:pPr>
              <a:defRPr>
                <a:effectLst/>
              </a:defRPr>
            </a:pPr>
            <a:r>
              <a:t>–Oliver Wendell Holmes</a:t>
            </a:r>
          </a:p>
        </p:txBody>
      </p:sp>
      <p:sp>
        <p:nvSpPr>
          <p:cNvPr id="324" name="“The great thing in this world is not so much where we are, but in which direction we are going.”"/>
          <p:cNvSpPr>
            <a:spLocks noGrp="1"/>
          </p:cNvSpPr>
          <p:nvPr>
            <p:ph type="body" idx="13"/>
          </p:nvPr>
        </p:nvSpPr>
        <p:spPr>
          <a:xfrm>
            <a:off x="1498600" y="914875"/>
            <a:ext cx="10464800" cy="6425250"/>
          </a:xfrm>
          <a:prstGeom prst="rect">
            <a:avLst/>
          </a:prstGeom>
        </p:spPr>
        <p:txBody>
          <a:bodyPr/>
          <a:lstStyle>
            <a:lvl1pPr>
              <a:defRPr sz="8300"/>
            </a:lvl1pPr>
          </a:lstStyle>
          <a:p>
            <a:pPr>
              <a:defRPr>
                <a:effectLst/>
              </a:defRPr>
            </a:pPr>
            <a:r>
              <a:t>“The great thing in this world is not so much where we are, but in which direction we are going.”</a:t>
            </a:r>
          </a:p>
        </p:txBody>
      </p:sp>
      <p:sp>
        <p:nvSpPr>
          <p:cNvPr id="32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45</a:t>
            </a:fld>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46</a:t>
            </a:fld>
            <a:endParaRPr/>
          </a:p>
        </p:txBody>
      </p:sp>
      <p:pic>
        <p:nvPicPr>
          <p:cNvPr id="328" name="NASAP_Scoring_Details.jpeg" descr="NASAP_Scoring_Details.jpeg"/>
          <p:cNvPicPr>
            <a:picLocks noChangeAspect="1"/>
          </p:cNvPicPr>
          <p:nvPr/>
        </p:nvPicPr>
        <p:blipFill>
          <a:blip r:embed="rId2">
            <a:extLst/>
          </a:blip>
          <a:stretch>
            <a:fillRect/>
          </a:stretch>
        </p:blipFill>
        <p:spPr>
          <a:xfrm>
            <a:off x="2222500" y="977900"/>
            <a:ext cx="8572500" cy="7797800"/>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331" name="Title"/>
          <p:cNvSpPr>
            <a:spLocks noGrp="1"/>
          </p:cNvSpPr>
          <p:nvPr>
            <p:ph type="ctrTitle"/>
          </p:nvPr>
        </p:nvSpPr>
        <p:spPr>
          <a:xfrm>
            <a:off x="1778000" y="901700"/>
            <a:ext cx="10464800" cy="7467600"/>
          </a:xfrm>
          <a:prstGeom prst="rect">
            <a:avLst/>
          </a:prstGeom>
        </p:spPr>
        <p:txBody>
          <a:bodyPr/>
          <a:lstStyle/>
          <a:p>
            <a:endParaRPr/>
          </a:p>
        </p:txBody>
      </p:sp>
      <p:sp>
        <p:nvSpPr>
          <p:cNvPr id="332" name="http://www.gemalead360.com/LeadershipChecklist.html"/>
          <p:cNvSpPr>
            <a:spLocks noGrp="1"/>
          </p:cNvSpPr>
          <p:nvPr>
            <p:ph type="subTitle" sz="quarter" idx="1"/>
          </p:nvPr>
        </p:nvSpPr>
        <p:spPr>
          <a:xfrm>
            <a:off x="1778000" y="8458200"/>
            <a:ext cx="10464800" cy="622300"/>
          </a:xfrm>
          <a:prstGeom prst="rect">
            <a:avLst/>
          </a:prstGeom>
        </p:spPr>
        <p:txBody>
          <a:bodyPr/>
          <a:lstStyle>
            <a:lvl1pPr>
              <a:defRPr sz="2400" b="1" u="sng">
                <a:hlinkClick r:id="rId2"/>
              </a:defRPr>
            </a:lvl1pPr>
          </a:lstStyle>
          <a:p>
            <a:pPr>
              <a:defRPr u="none"/>
            </a:pPr>
            <a:r>
              <a:rPr u="sng">
                <a:hlinkClick r:id="rId2"/>
              </a:rPr>
              <a:t>http://www.gemalead360.com/LeadershipChecklist.html</a:t>
            </a:r>
          </a:p>
        </p:txBody>
      </p:sp>
      <p:sp>
        <p:nvSpPr>
          <p:cNvPr id="333"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47</a:t>
            </a:fld>
            <a:endParaRPr/>
          </a:p>
        </p:txBody>
      </p:sp>
      <p:pic>
        <p:nvPicPr>
          <p:cNvPr id="334" name="NASAP_Leader_Plan.jpeg" descr="NASAP_Leader_Plan.jpeg"/>
          <p:cNvPicPr>
            <a:picLocks noChangeAspect="1"/>
          </p:cNvPicPr>
          <p:nvPr/>
        </p:nvPicPr>
        <p:blipFill>
          <a:blip r:embed="rId3">
            <a:extLst/>
          </a:blip>
          <a:stretch>
            <a:fillRect/>
          </a:stretch>
        </p:blipFill>
        <p:spPr>
          <a:xfrm>
            <a:off x="3403600" y="152400"/>
            <a:ext cx="6186969" cy="8102600"/>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337" name="Title"/>
          <p:cNvSpPr>
            <a:spLocks noGrp="1"/>
          </p:cNvSpPr>
          <p:nvPr>
            <p:ph type="ctrTitle"/>
          </p:nvPr>
        </p:nvSpPr>
        <p:spPr>
          <a:xfrm>
            <a:off x="1778000" y="863600"/>
            <a:ext cx="10464800" cy="7848600"/>
          </a:xfrm>
          <a:prstGeom prst="rect">
            <a:avLst/>
          </a:prstGeom>
        </p:spPr>
        <p:txBody>
          <a:bodyPr/>
          <a:lstStyle/>
          <a:p>
            <a:endParaRPr/>
          </a:p>
        </p:txBody>
      </p:sp>
      <p:sp>
        <p:nvSpPr>
          <p:cNvPr id="338" name="http://www.gemalead360.com/LeadershipChecklist.html"/>
          <p:cNvSpPr>
            <a:spLocks noGrp="1"/>
          </p:cNvSpPr>
          <p:nvPr>
            <p:ph type="subTitle" sz="quarter" idx="1"/>
          </p:nvPr>
        </p:nvSpPr>
        <p:spPr>
          <a:xfrm>
            <a:off x="1778000" y="8585200"/>
            <a:ext cx="10464800" cy="635000"/>
          </a:xfrm>
          <a:prstGeom prst="rect">
            <a:avLst/>
          </a:prstGeom>
        </p:spPr>
        <p:txBody>
          <a:bodyPr/>
          <a:lstStyle>
            <a:lvl1pPr>
              <a:defRPr sz="2400" b="1" u="sng">
                <a:hlinkClick r:id="rId2"/>
              </a:defRPr>
            </a:lvl1pPr>
          </a:lstStyle>
          <a:p>
            <a:pPr>
              <a:defRPr u="none"/>
            </a:pPr>
            <a:r>
              <a:rPr u="sng">
                <a:hlinkClick r:id="rId2"/>
              </a:rPr>
              <a:t>http://www.gemalead360.com/LeadershipChecklist.html</a:t>
            </a:r>
          </a:p>
        </p:txBody>
      </p:sp>
      <p:sp>
        <p:nvSpPr>
          <p:cNvPr id="339"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48</a:t>
            </a:fld>
            <a:endParaRPr/>
          </a:p>
        </p:txBody>
      </p:sp>
      <p:pic>
        <p:nvPicPr>
          <p:cNvPr id="340" name="NASAP_Leader_Vision_Plan.jpeg" descr="NASAP_Leader_Vision_Plan.jpeg"/>
          <p:cNvPicPr>
            <a:picLocks noChangeAspect="1"/>
          </p:cNvPicPr>
          <p:nvPr/>
        </p:nvPicPr>
        <p:blipFill>
          <a:blip r:embed="rId3">
            <a:extLst/>
          </a:blip>
          <a:stretch>
            <a:fillRect/>
          </a:stretch>
        </p:blipFill>
        <p:spPr>
          <a:xfrm>
            <a:off x="3581400" y="279400"/>
            <a:ext cx="5823238" cy="7962900"/>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343" name="Title"/>
          <p:cNvSpPr>
            <a:spLocks noGrp="1"/>
          </p:cNvSpPr>
          <p:nvPr>
            <p:ph type="ctrTitle"/>
          </p:nvPr>
        </p:nvSpPr>
        <p:spPr>
          <a:xfrm>
            <a:off x="1778000" y="850900"/>
            <a:ext cx="10464800" cy="7581900"/>
          </a:xfrm>
          <a:prstGeom prst="rect">
            <a:avLst/>
          </a:prstGeom>
        </p:spPr>
        <p:txBody>
          <a:bodyPr/>
          <a:lstStyle/>
          <a:p>
            <a:endParaRPr/>
          </a:p>
        </p:txBody>
      </p:sp>
      <p:sp>
        <p:nvSpPr>
          <p:cNvPr id="344" name="http://www.gemalead360.com/LeadershipChecklist.html"/>
          <p:cNvSpPr>
            <a:spLocks noGrp="1"/>
          </p:cNvSpPr>
          <p:nvPr>
            <p:ph type="subTitle" sz="quarter" idx="1"/>
          </p:nvPr>
        </p:nvSpPr>
        <p:spPr>
          <a:xfrm>
            <a:off x="1778000" y="8572500"/>
            <a:ext cx="10464800" cy="533400"/>
          </a:xfrm>
          <a:prstGeom prst="rect">
            <a:avLst/>
          </a:prstGeom>
        </p:spPr>
        <p:txBody>
          <a:bodyPr/>
          <a:lstStyle>
            <a:lvl1pPr>
              <a:defRPr sz="2400" b="1" u="sng">
                <a:hlinkClick r:id="rId2"/>
              </a:defRPr>
            </a:lvl1pPr>
          </a:lstStyle>
          <a:p>
            <a:pPr>
              <a:defRPr u="none"/>
            </a:pPr>
            <a:r>
              <a:rPr u="sng">
                <a:hlinkClick r:id="rId2"/>
              </a:rPr>
              <a:t>http://www.gemalead360.com/LeadershipChecklist.html</a:t>
            </a:r>
          </a:p>
        </p:txBody>
      </p:sp>
      <p:sp>
        <p:nvSpPr>
          <p:cNvPr id="34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49</a:t>
            </a:fld>
            <a:endParaRPr/>
          </a:p>
        </p:txBody>
      </p:sp>
      <p:pic>
        <p:nvPicPr>
          <p:cNvPr id="346" name="NASAP_Progress_Record.jpeg" descr="NASAP_Progress_Record.jpeg"/>
          <p:cNvPicPr>
            <a:picLocks noChangeAspect="1"/>
          </p:cNvPicPr>
          <p:nvPr/>
        </p:nvPicPr>
        <p:blipFill>
          <a:blip r:embed="rId3">
            <a:extLst/>
          </a:blip>
          <a:stretch>
            <a:fillRect/>
          </a:stretch>
        </p:blipFill>
        <p:spPr>
          <a:xfrm>
            <a:off x="3746500" y="279400"/>
            <a:ext cx="5823905" cy="80772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141" name="LifePsych® Assessment"/>
          <p:cNvSpPr>
            <a:spLocks noGrp="1"/>
          </p:cNvSpPr>
          <p:nvPr>
            <p:ph type="ctrTitle"/>
          </p:nvPr>
        </p:nvSpPr>
        <p:spPr>
          <a:xfrm>
            <a:off x="1778000" y="1765300"/>
            <a:ext cx="10464800" cy="3949700"/>
          </a:xfrm>
          <a:prstGeom prst="rect">
            <a:avLst/>
          </a:prstGeom>
        </p:spPr>
        <p:txBody>
          <a:bodyPr/>
          <a:lstStyle/>
          <a:p>
            <a:pPr marR="457200">
              <a:tabLst/>
              <a:defRPr sz="6400" b="1">
                <a:solidFill>
                  <a:srgbClr val="000000"/>
                </a:solidFill>
                <a:effectLst/>
                <a:uFillTx/>
                <a:latin typeface="Helvetica"/>
                <a:ea typeface="Helvetica"/>
                <a:cs typeface="Helvetica"/>
                <a:sym typeface="Helvetica"/>
              </a:defRPr>
            </a:pPr>
            <a:r>
              <a:t>LifePsych</a:t>
            </a:r>
            <a:r>
              <a:rPr sz="6300" b="0"/>
              <a:t>®</a:t>
            </a:r>
            <a:r>
              <a:t> Assessment</a:t>
            </a:r>
          </a:p>
          <a:p>
            <a:pPr marR="457200">
              <a:tabLst/>
              <a:defRPr sz="6400" b="1">
                <a:solidFill>
                  <a:srgbClr val="000000"/>
                </a:solidFill>
                <a:effectLst/>
                <a:uFillTx/>
                <a:latin typeface="Helvetica"/>
                <a:ea typeface="Helvetica"/>
                <a:cs typeface="Helvetica"/>
                <a:sym typeface="Helvetica"/>
              </a:defRPr>
            </a:pPr>
            <a:endParaRPr/>
          </a:p>
          <a:p>
            <a:pPr marR="457200">
              <a:tabLst/>
              <a:defRPr sz="1600" b="1">
                <a:solidFill>
                  <a:srgbClr val="000000"/>
                </a:solidFill>
                <a:effectLst/>
                <a:uFillTx/>
                <a:latin typeface="Helvetica"/>
                <a:ea typeface="Helvetica"/>
                <a:cs typeface="Helvetica"/>
                <a:sym typeface="Helvetica"/>
              </a:defRPr>
            </a:pPr>
            <a:endParaRPr/>
          </a:p>
          <a:p>
            <a:pPr marR="457200">
              <a:tabLst/>
              <a:defRPr sz="1600" b="1">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a:p>
            <a:pPr marR="457200">
              <a:tabLst/>
              <a:defRPr sz="1200">
                <a:solidFill>
                  <a:srgbClr val="000000"/>
                </a:solidFill>
                <a:effectLst/>
                <a:uFillTx/>
                <a:latin typeface="Times New Roman"/>
                <a:ea typeface="Times New Roman"/>
                <a:cs typeface="Times New Roman"/>
                <a:sym typeface="Times New Roman"/>
              </a:defRPr>
            </a:pPr>
            <a:endParaRPr/>
          </a:p>
          <a:p>
            <a:pPr marR="457200" algn="l">
              <a:tabLst/>
              <a:defRPr sz="1200">
                <a:solidFill>
                  <a:srgbClr val="000000"/>
                </a:solidFill>
                <a:effectLst/>
                <a:uFillTx/>
                <a:latin typeface="Times New Roman"/>
                <a:ea typeface="Times New Roman"/>
                <a:cs typeface="Times New Roman"/>
                <a:sym typeface="Times New Roman"/>
              </a:defRPr>
            </a:pPr>
            <a:endParaRPr/>
          </a:p>
        </p:txBody>
      </p:sp>
      <p:sp>
        <p:nvSpPr>
          <p:cNvPr id="142" name="Body"/>
          <p:cNvSpPr>
            <a:spLocks noGrp="1"/>
          </p:cNvSpPr>
          <p:nvPr>
            <p:ph type="subTitle" sz="quarter" idx="1"/>
          </p:nvPr>
        </p:nvSpPr>
        <p:spPr>
          <a:xfrm>
            <a:off x="1092200" y="4107051"/>
            <a:ext cx="10464800" cy="3611105"/>
          </a:xfrm>
          <a:prstGeom prst="rect">
            <a:avLst/>
          </a:prstGeom>
        </p:spPr>
        <p:txBody>
          <a:bodyPr/>
          <a:lstStyle/>
          <a:p>
            <a:pPr marR="457200">
              <a:buClrTx/>
              <a:defRPr sz="4800" b="1">
                <a:solidFill>
                  <a:srgbClr val="000000"/>
                </a:solidFill>
                <a:uFillTx/>
                <a:latin typeface="Helvetica"/>
                <a:ea typeface="Helvetica"/>
                <a:cs typeface="Helvetica"/>
                <a:sym typeface="Helvetica"/>
              </a:defRPr>
            </a:pPr>
            <a:r>
              <a:rPr lang="en-US" dirty="0"/>
              <a:t>Write down</a:t>
            </a:r>
          </a:p>
          <a:p>
            <a:pPr marR="457200">
              <a:buClrTx/>
              <a:defRPr sz="4800" b="1">
                <a:solidFill>
                  <a:srgbClr val="000000"/>
                </a:solidFill>
                <a:uFillTx/>
                <a:latin typeface="Helvetica"/>
                <a:ea typeface="Helvetica"/>
                <a:cs typeface="Helvetica"/>
                <a:sym typeface="Helvetica"/>
              </a:defRPr>
            </a:pPr>
            <a:r>
              <a:rPr lang="en-US" dirty="0"/>
              <a:t>sources of your</a:t>
            </a:r>
          </a:p>
          <a:p>
            <a:pPr marR="457200">
              <a:buClrTx/>
              <a:defRPr sz="4800" b="1">
                <a:solidFill>
                  <a:srgbClr val="000000"/>
                </a:solidFill>
                <a:uFillTx/>
                <a:latin typeface="Helvetica"/>
                <a:ea typeface="Helvetica"/>
                <a:cs typeface="Helvetica"/>
                <a:sym typeface="Helvetica"/>
              </a:defRPr>
            </a:pPr>
            <a:r>
              <a:rPr lang="en-US" dirty="0"/>
              <a:t>“good” success.</a:t>
            </a:r>
          </a:p>
          <a:p>
            <a:r>
              <a:rPr lang="en-US" sz="3200" b="1" dirty="0" smtClean="0"/>
              <a:t>(Handout)</a:t>
            </a:r>
            <a:endParaRPr sz="3200" b="1" dirty="0"/>
          </a:p>
        </p:txBody>
      </p:sp>
      <p:sp>
        <p:nvSpPr>
          <p:cNvPr id="143" name="Slide Number"/>
          <p:cNvSpPr>
            <a:spLocks noGrp="1"/>
          </p:cNvSpPr>
          <p:nvPr>
            <p:ph type="sldNum" sz="quarter" idx="2"/>
          </p:nvPr>
        </p:nvSpPr>
        <p:spPr>
          <a:xfrm>
            <a:off x="12153900" y="9169400"/>
            <a:ext cx="453239" cy="46228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image17.tiff" descr="image17.tiff"/>
          <p:cNvPicPr>
            <a:picLocks noChangeAspect="1"/>
          </p:cNvPicPr>
          <p:nvPr/>
        </p:nvPicPr>
        <p:blipFill>
          <a:blip r:embed="rId2">
            <a:extLst/>
          </a:blip>
          <a:stretch>
            <a:fillRect/>
          </a:stretch>
        </p:blipFill>
        <p:spPr>
          <a:xfrm>
            <a:off x="2444229" y="374205"/>
            <a:ext cx="8116342" cy="9005190"/>
          </a:xfrm>
          <a:prstGeom prst="rect">
            <a:avLst/>
          </a:prstGeom>
          <a:ln w="12700">
            <a:miter lim="400000"/>
          </a:ln>
        </p:spPr>
      </p:pic>
      <p:sp>
        <p:nvSpPr>
          <p:cNvPr id="349"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50</a:t>
            </a:fld>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image24.png" descr="image24.png"/>
          <p:cNvPicPr>
            <a:picLocks/>
          </p:cNvPicPr>
          <p:nvPr/>
        </p:nvPicPr>
        <p:blipFill>
          <a:blip r:embed="rId2">
            <a:extLst/>
          </a:blip>
          <a:stretch>
            <a:fillRect/>
          </a:stretch>
        </p:blipFill>
        <p:spPr>
          <a:xfrm>
            <a:off x="2952898" y="1256249"/>
            <a:ext cx="7683204" cy="5834562"/>
          </a:xfrm>
          <a:prstGeom prst="rect">
            <a:avLst/>
          </a:prstGeom>
        </p:spPr>
      </p:pic>
      <p:sp>
        <p:nvSpPr>
          <p:cNvPr id="352" name="Imagine"/>
          <p:cNvSpPr>
            <a:spLocks noGrp="1"/>
          </p:cNvSpPr>
          <p:nvPr>
            <p:ph type="title"/>
          </p:nvPr>
        </p:nvSpPr>
        <p:spPr>
          <a:xfrm>
            <a:off x="1562100" y="-139700"/>
            <a:ext cx="10464800" cy="1509564"/>
          </a:xfrm>
          <a:prstGeom prst="rect">
            <a:avLst/>
          </a:prstGeom>
        </p:spPr>
        <p:txBody>
          <a:bodyPr/>
          <a:lstStyle>
            <a:lvl1pPr>
              <a:defRPr sz="7700"/>
            </a:lvl1pPr>
          </a:lstStyle>
          <a:p>
            <a:r>
              <a:t>Imagine</a:t>
            </a:r>
          </a:p>
        </p:txBody>
      </p:sp>
      <p:sp>
        <p:nvSpPr>
          <p:cNvPr id="353" name="Knowing that each member of your team is making an effort, everyday, to be more:…"/>
          <p:cNvSpPr>
            <a:spLocks noGrp="1"/>
          </p:cNvSpPr>
          <p:nvPr>
            <p:ph type="body" sz="quarter" idx="1"/>
          </p:nvPr>
        </p:nvSpPr>
        <p:spPr>
          <a:xfrm>
            <a:off x="1778000" y="7037386"/>
            <a:ext cx="10464800" cy="2297114"/>
          </a:xfrm>
          <a:prstGeom prst="rect">
            <a:avLst/>
          </a:prstGeom>
        </p:spPr>
        <p:txBody>
          <a:bodyPr/>
          <a:lstStyle/>
          <a:p>
            <a:pPr defTabSz="342900">
              <a:spcBef>
                <a:spcPts val="3000"/>
              </a:spcBef>
              <a:defRPr sz="3900" b="1">
                <a:effectLst/>
              </a:defRPr>
            </a:pPr>
            <a:r>
              <a:t>Knowing that each member of your team is making an effort, everyday, to be more:</a:t>
            </a:r>
          </a:p>
          <a:p>
            <a:pPr defTabSz="342900">
              <a:spcBef>
                <a:spcPts val="3000"/>
              </a:spcBef>
              <a:defRPr sz="4400" b="1">
                <a:effectLst/>
              </a:defRPr>
            </a:pPr>
            <a:r>
              <a:t>Connected, Cooperative and Contributing</a:t>
            </a:r>
          </a:p>
        </p:txBody>
      </p:sp>
      <p:sp>
        <p:nvSpPr>
          <p:cNvPr id="354"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51</a:t>
            </a:fld>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357" name="Title"/>
          <p:cNvSpPr>
            <a:spLocks noGrp="1"/>
          </p:cNvSpPr>
          <p:nvPr>
            <p:ph type="ctrTitle"/>
          </p:nvPr>
        </p:nvSpPr>
        <p:spPr>
          <a:xfrm>
            <a:off x="1778000" y="698500"/>
            <a:ext cx="10464800" cy="7823200"/>
          </a:xfrm>
          <a:prstGeom prst="rect">
            <a:avLst/>
          </a:prstGeom>
        </p:spPr>
        <p:txBody>
          <a:bodyPr/>
          <a:lstStyle/>
          <a:p>
            <a:endParaRPr/>
          </a:p>
        </p:txBody>
      </p:sp>
      <p:sp>
        <p:nvSpPr>
          <p:cNvPr id="358" name="Body"/>
          <p:cNvSpPr>
            <a:spLocks noGrp="1"/>
          </p:cNvSpPr>
          <p:nvPr>
            <p:ph type="subTitle" sz="quarter" idx="1"/>
          </p:nvPr>
        </p:nvSpPr>
        <p:spPr>
          <a:xfrm>
            <a:off x="1778000" y="8356600"/>
            <a:ext cx="10464800" cy="647700"/>
          </a:xfrm>
          <a:prstGeom prst="rect">
            <a:avLst/>
          </a:prstGeom>
        </p:spPr>
        <p:txBody>
          <a:bodyPr/>
          <a:lstStyle/>
          <a:p>
            <a:endParaRPr/>
          </a:p>
        </p:txBody>
      </p:sp>
      <p:sp>
        <p:nvSpPr>
          <p:cNvPr id="359"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52</a:t>
            </a:fld>
            <a:endParaRPr/>
          </a:p>
        </p:txBody>
      </p:sp>
      <p:pic>
        <p:nvPicPr>
          <p:cNvPr id="360" name="NASAP_Matrix_GEMA.jpeg" descr="NASAP_Matrix_GEMA.jpeg"/>
          <p:cNvPicPr>
            <a:picLocks noChangeAspect="1"/>
          </p:cNvPicPr>
          <p:nvPr/>
        </p:nvPicPr>
        <p:blipFill>
          <a:blip r:embed="rId2">
            <a:extLst/>
          </a:blip>
          <a:stretch>
            <a:fillRect/>
          </a:stretch>
        </p:blipFill>
        <p:spPr>
          <a:xfrm>
            <a:off x="2078962" y="266700"/>
            <a:ext cx="8589038" cy="8686800"/>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363" name="Title"/>
          <p:cNvSpPr>
            <a:spLocks noGrp="1"/>
          </p:cNvSpPr>
          <p:nvPr>
            <p:ph type="ctrTitle"/>
          </p:nvPr>
        </p:nvSpPr>
        <p:spPr>
          <a:xfrm>
            <a:off x="1778000" y="1765300"/>
            <a:ext cx="10464800" cy="5867400"/>
          </a:xfrm>
          <a:prstGeom prst="rect">
            <a:avLst/>
          </a:prstGeom>
        </p:spPr>
        <p:txBody>
          <a:bodyPr/>
          <a:lstStyle/>
          <a:p>
            <a:endParaRPr/>
          </a:p>
        </p:txBody>
      </p:sp>
      <p:sp>
        <p:nvSpPr>
          <p:cNvPr id="364" name="http://www.simulearn.net/download/Case_Study_Fortune_100.pdf…"/>
          <p:cNvSpPr>
            <a:spLocks noGrp="1"/>
          </p:cNvSpPr>
          <p:nvPr>
            <p:ph type="subTitle" sz="quarter" idx="1"/>
          </p:nvPr>
        </p:nvSpPr>
        <p:spPr>
          <a:xfrm>
            <a:off x="1663700" y="8382000"/>
            <a:ext cx="10464800" cy="723900"/>
          </a:xfrm>
          <a:prstGeom prst="rect">
            <a:avLst/>
          </a:prstGeom>
        </p:spPr>
        <p:txBody>
          <a:bodyPr/>
          <a:lstStyle/>
          <a:p>
            <a:pPr>
              <a:defRPr sz="1800" b="1"/>
            </a:pPr>
            <a:r>
              <a:rPr u="sng">
                <a:hlinkClick r:id="rId2"/>
              </a:rPr>
              <a:t>http://www.simulearn.net/download/Case_Study_Fortune_100.pdf</a:t>
            </a:r>
          </a:p>
          <a:p>
            <a:pPr>
              <a:defRPr sz="1800" b="1"/>
            </a:pPr>
            <a:r>
              <a:rPr u="sng">
                <a:hlinkClick r:id="rId3"/>
              </a:rPr>
              <a:t>http://www.gemalead360.com/caseStudy.html</a:t>
            </a:r>
          </a:p>
        </p:txBody>
      </p:sp>
      <p:sp>
        <p:nvSpPr>
          <p:cNvPr id="36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53</a:t>
            </a:fld>
            <a:endParaRPr/>
          </a:p>
        </p:txBody>
      </p:sp>
      <p:pic>
        <p:nvPicPr>
          <p:cNvPr id="366" name="NASAP_Simulearn_Demo.jpeg" descr="NASAP_Simulearn_Demo.jpeg"/>
          <p:cNvPicPr>
            <a:picLocks noChangeAspect="1"/>
          </p:cNvPicPr>
          <p:nvPr/>
        </p:nvPicPr>
        <p:blipFill>
          <a:blip r:embed="rId4">
            <a:extLst/>
          </a:blip>
          <a:stretch>
            <a:fillRect/>
          </a:stretch>
        </p:blipFill>
        <p:spPr>
          <a:xfrm>
            <a:off x="2520950" y="464319"/>
            <a:ext cx="8152598" cy="7823201"/>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If we can succeed, however, in gaining a number of points where we can apply the leverage of our system, and join these into a single pattern, we have a system before us whose lines of force are evident, whose clear unit evaluation of the human being will be worth while.”"/>
          <p:cNvSpPr>
            <a:spLocks noGrp="1"/>
          </p:cNvSpPr>
          <p:nvPr>
            <p:ph type="body" idx="13"/>
          </p:nvPr>
        </p:nvSpPr>
        <p:spPr>
          <a:xfrm>
            <a:off x="1625600" y="482600"/>
            <a:ext cx="10464800" cy="8102600"/>
          </a:xfrm>
          <a:prstGeom prst="rect">
            <a:avLst/>
          </a:prstGeom>
        </p:spPr>
        <p:txBody>
          <a:bodyPr/>
          <a:lstStyle>
            <a:lvl1pPr>
              <a:defRPr sz="5400"/>
            </a:lvl1pPr>
          </a:lstStyle>
          <a:p>
            <a:pPr>
              <a:defRPr>
                <a:effectLst/>
              </a:defRPr>
            </a:pPr>
            <a:r>
              <a:t> “If we can succeed, however, in gaining a number of points where we can apply the leverage of our system, and join these into a single pattern, we have a system before us whose lines of force are evident, whose clear unit evaluation of the human being will be worth while.”</a:t>
            </a:r>
          </a:p>
        </p:txBody>
      </p:sp>
      <p:sp>
        <p:nvSpPr>
          <p:cNvPr id="369" name="Alfred Adler, Understanding Human Nature"/>
          <p:cNvSpPr>
            <a:spLocks noGrp="1"/>
          </p:cNvSpPr>
          <p:nvPr>
            <p:ph type="body" sz="quarter" idx="1"/>
          </p:nvPr>
        </p:nvSpPr>
        <p:spPr>
          <a:xfrm>
            <a:off x="1625600" y="8728710"/>
            <a:ext cx="10464800" cy="609601"/>
          </a:xfrm>
          <a:prstGeom prst="rect">
            <a:avLst/>
          </a:prstGeom>
        </p:spPr>
        <p:txBody>
          <a:bodyPr/>
          <a:lstStyle/>
          <a:p>
            <a:pPr>
              <a:defRPr b="1"/>
            </a:pPr>
            <a:r>
              <a:t>Alfred Adler, </a:t>
            </a:r>
            <a:r>
              <a:rPr i="1" u="sng"/>
              <a:t>Understanding Human Nature</a:t>
            </a:r>
          </a:p>
        </p:txBody>
      </p:sp>
      <p:sp>
        <p:nvSpPr>
          <p:cNvPr id="370"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54</a:t>
            </a:fld>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Movement is meant to include all thought, feeling and physical activity; the law of movement of the individual is therefore the basis of the style of living. Movement connotes the understanding of human being as always in process, moving away from the felt minus toward a subjectively-conceived fictional plus position. . .”"/>
          <p:cNvSpPr>
            <a:spLocks noGrp="1"/>
          </p:cNvSpPr>
          <p:nvPr>
            <p:ph type="body" idx="13"/>
          </p:nvPr>
        </p:nvSpPr>
        <p:spPr>
          <a:xfrm>
            <a:off x="1625600" y="482600"/>
            <a:ext cx="10464800" cy="8102600"/>
          </a:xfrm>
          <a:prstGeom prst="rect">
            <a:avLst/>
          </a:prstGeom>
        </p:spPr>
        <p:txBody>
          <a:bodyPr/>
          <a:lstStyle/>
          <a:p>
            <a:pPr>
              <a:defRPr sz="5400">
                <a:effectLst/>
              </a:defRPr>
            </a:pPr>
            <a:r>
              <a:t> </a:t>
            </a:r>
            <a:r>
              <a:rPr sz="4800"/>
              <a:t>“</a:t>
            </a:r>
            <a:r>
              <a:rPr sz="4800">
                <a:solidFill>
                  <a:srgbClr val="2A2A2A"/>
                </a:solidFill>
              </a:rPr>
              <a:t>Movement is meant to include all thought, feeling and physical activity; the </a:t>
            </a:r>
            <a:r>
              <a:rPr sz="4800" b="1">
                <a:solidFill>
                  <a:srgbClr val="2A2A2A"/>
                </a:solidFill>
              </a:rPr>
              <a:t>law of movement</a:t>
            </a:r>
            <a:r>
              <a:rPr sz="4800">
                <a:solidFill>
                  <a:srgbClr val="2A2A2A"/>
                </a:solidFill>
              </a:rPr>
              <a:t> of the individual is therefore the basis of the style of living. Movement connotes the understanding of human being as always in process, moving away from the felt minus toward a subjectively-conceived fictional plus position. . .”</a:t>
            </a:r>
          </a:p>
        </p:txBody>
      </p:sp>
      <p:sp>
        <p:nvSpPr>
          <p:cNvPr id="373" name="-Adopted from Adlerpedia.org"/>
          <p:cNvSpPr>
            <a:spLocks noGrp="1"/>
          </p:cNvSpPr>
          <p:nvPr>
            <p:ph type="body" sz="quarter" idx="1"/>
          </p:nvPr>
        </p:nvSpPr>
        <p:spPr>
          <a:xfrm>
            <a:off x="1625600" y="8728710"/>
            <a:ext cx="10464800" cy="609601"/>
          </a:xfrm>
          <a:prstGeom prst="rect">
            <a:avLst/>
          </a:prstGeom>
        </p:spPr>
        <p:txBody>
          <a:bodyPr/>
          <a:lstStyle/>
          <a:p>
            <a:pPr>
              <a:defRPr b="1"/>
            </a:pPr>
            <a:r>
              <a:t>-Adopted from </a:t>
            </a:r>
            <a:r>
              <a:rPr i="1"/>
              <a:t>Adlerpedia.org</a:t>
            </a:r>
          </a:p>
        </p:txBody>
      </p:sp>
      <p:sp>
        <p:nvSpPr>
          <p:cNvPr id="374"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55</a:t>
            </a:fld>
            <a:endParaRP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 name="image17.tiff" descr="image17.tiff"/>
          <p:cNvPicPr>
            <a:picLocks noChangeAspect="1"/>
          </p:cNvPicPr>
          <p:nvPr/>
        </p:nvPicPr>
        <p:blipFill>
          <a:blip r:embed="rId2">
            <a:extLst/>
          </a:blip>
          <a:stretch>
            <a:fillRect/>
          </a:stretch>
        </p:blipFill>
        <p:spPr>
          <a:xfrm>
            <a:off x="2444229" y="374205"/>
            <a:ext cx="8116342" cy="9005190"/>
          </a:xfrm>
          <a:prstGeom prst="rect">
            <a:avLst/>
          </a:prstGeom>
          <a:ln w="12700">
            <a:miter lim="400000"/>
          </a:ln>
        </p:spPr>
      </p:pic>
      <p:sp>
        <p:nvSpPr>
          <p:cNvPr id="377"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56</a:t>
            </a:fld>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image25.tiff" descr="image25.tiff"/>
          <p:cNvPicPr>
            <a:picLocks noChangeAspect="1"/>
          </p:cNvPicPr>
          <p:nvPr/>
        </p:nvPicPr>
        <p:blipFill>
          <a:blip r:embed="rId2">
            <a:extLst/>
          </a:blip>
          <a:stretch>
            <a:fillRect/>
          </a:stretch>
        </p:blipFill>
        <p:spPr>
          <a:xfrm>
            <a:off x="2290290" y="260660"/>
            <a:ext cx="8424220" cy="9232278"/>
          </a:xfrm>
          <a:prstGeom prst="rect">
            <a:avLst/>
          </a:prstGeom>
          <a:ln w="12700">
            <a:miter lim="400000"/>
          </a:ln>
        </p:spPr>
      </p:pic>
      <p:sp>
        <p:nvSpPr>
          <p:cNvPr id="380"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57</a:t>
            </a:fld>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383" name="Title"/>
          <p:cNvSpPr>
            <a:spLocks noGrp="1"/>
          </p:cNvSpPr>
          <p:nvPr>
            <p:ph type="ctrTitle"/>
          </p:nvPr>
        </p:nvSpPr>
        <p:spPr>
          <a:xfrm>
            <a:off x="1778000" y="901700"/>
            <a:ext cx="10464800" cy="7581900"/>
          </a:xfrm>
          <a:prstGeom prst="rect">
            <a:avLst/>
          </a:prstGeom>
        </p:spPr>
        <p:txBody>
          <a:bodyPr/>
          <a:lstStyle/>
          <a:p>
            <a:endParaRPr/>
          </a:p>
        </p:txBody>
      </p:sp>
      <p:sp>
        <p:nvSpPr>
          <p:cNvPr id="384" name="http://www.gemalead360.com/CouplesChecklist.html"/>
          <p:cNvSpPr>
            <a:spLocks noGrp="1"/>
          </p:cNvSpPr>
          <p:nvPr>
            <p:ph type="subTitle" sz="quarter" idx="1"/>
          </p:nvPr>
        </p:nvSpPr>
        <p:spPr>
          <a:xfrm>
            <a:off x="1778000" y="8445500"/>
            <a:ext cx="10464800" cy="457200"/>
          </a:xfrm>
          <a:prstGeom prst="rect">
            <a:avLst/>
          </a:prstGeom>
        </p:spPr>
        <p:txBody>
          <a:bodyPr/>
          <a:lstStyle>
            <a:lvl1pPr>
              <a:defRPr sz="2400" b="1" u="sng">
                <a:hlinkClick r:id="rId2"/>
              </a:defRPr>
            </a:lvl1pPr>
          </a:lstStyle>
          <a:p>
            <a:pPr>
              <a:defRPr u="none"/>
            </a:pPr>
            <a:r>
              <a:rPr u="sng">
                <a:hlinkClick r:id="rId2"/>
              </a:rPr>
              <a:t>http://www.gemalead360.com/CouplesChecklist.html</a:t>
            </a:r>
          </a:p>
        </p:txBody>
      </p:sp>
      <p:sp>
        <p:nvSpPr>
          <p:cNvPr id="38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58</a:t>
            </a:fld>
            <a:endParaRPr/>
          </a:p>
        </p:txBody>
      </p:sp>
      <p:pic>
        <p:nvPicPr>
          <p:cNvPr id="386" name="NASAP_Couples_Items_Example.jpeg" descr="NASAP_Couples_Items_Example.jpeg"/>
          <p:cNvPicPr>
            <a:picLocks noChangeAspect="1"/>
          </p:cNvPicPr>
          <p:nvPr/>
        </p:nvPicPr>
        <p:blipFill>
          <a:blip r:embed="rId3">
            <a:extLst/>
          </a:blip>
          <a:stretch>
            <a:fillRect/>
          </a:stretch>
        </p:blipFill>
        <p:spPr>
          <a:xfrm>
            <a:off x="2844800" y="919444"/>
            <a:ext cx="8394700" cy="727454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image26.tiff" descr="image26.tiff"/>
          <p:cNvPicPr>
            <a:picLocks noChangeAspect="1"/>
          </p:cNvPicPr>
          <p:nvPr/>
        </p:nvPicPr>
        <p:blipFill>
          <a:blip r:embed="rId2">
            <a:extLst/>
          </a:blip>
          <a:stretch>
            <a:fillRect/>
          </a:stretch>
        </p:blipFill>
        <p:spPr>
          <a:xfrm>
            <a:off x="2164772" y="317310"/>
            <a:ext cx="8675256" cy="9118980"/>
          </a:xfrm>
          <a:prstGeom prst="rect">
            <a:avLst/>
          </a:prstGeom>
          <a:ln w="12700">
            <a:miter lim="400000"/>
          </a:ln>
        </p:spPr>
      </p:pic>
      <p:sp>
        <p:nvSpPr>
          <p:cNvPr id="389"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59</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12.png" descr="image12.png"/>
          <p:cNvPicPr>
            <a:picLocks/>
          </p:cNvPicPr>
          <p:nvPr/>
        </p:nvPicPr>
        <p:blipFill>
          <a:blip r:embed="rId2">
            <a:extLst/>
          </a:blip>
          <a:stretch>
            <a:fillRect/>
          </a:stretch>
        </p:blipFill>
        <p:spPr>
          <a:xfrm>
            <a:off x="7236966" y="2641600"/>
            <a:ext cx="4421634" cy="6045200"/>
          </a:xfrm>
          <a:prstGeom prst="rect">
            <a:avLst/>
          </a:prstGeom>
        </p:spPr>
      </p:pic>
      <p:sp>
        <p:nvSpPr>
          <p:cNvPr id="147" name="Life Tasks “Derived” (Harold Mosak at Davidson College)"/>
          <p:cNvSpPr>
            <a:spLocks noGrp="1"/>
          </p:cNvSpPr>
          <p:nvPr>
            <p:ph type="title"/>
          </p:nvPr>
        </p:nvSpPr>
        <p:spPr>
          <a:xfrm>
            <a:off x="1968500" y="152400"/>
            <a:ext cx="9753600" cy="2171700"/>
          </a:xfrm>
          <a:prstGeom prst="rect">
            <a:avLst/>
          </a:prstGeom>
        </p:spPr>
        <p:txBody>
          <a:bodyPr/>
          <a:lstStyle/>
          <a:p>
            <a:r>
              <a:t>Life Tasks “Derived”</a:t>
            </a:r>
          </a:p>
          <a:p>
            <a:pPr>
              <a:defRPr sz="3600"/>
            </a:pPr>
            <a:r>
              <a:t>(Harold Mosak</a:t>
            </a:r>
          </a:p>
          <a:p>
            <a:pPr>
              <a:defRPr sz="3600"/>
            </a:pPr>
            <a:r>
              <a:t>at Davidson College)</a:t>
            </a:r>
          </a:p>
        </p:txBody>
      </p:sp>
      <p:sp>
        <p:nvSpPr>
          <p:cNvPr id="148" name="Occupational (Basic needs)…"/>
          <p:cNvSpPr>
            <a:spLocks noGrp="1"/>
          </p:cNvSpPr>
          <p:nvPr>
            <p:ph type="body" sz="half" idx="1"/>
          </p:nvPr>
        </p:nvSpPr>
        <p:spPr>
          <a:xfrm>
            <a:off x="1968500" y="2514600"/>
            <a:ext cx="4876800" cy="6553200"/>
          </a:xfrm>
          <a:prstGeom prst="rect">
            <a:avLst/>
          </a:prstGeom>
        </p:spPr>
        <p:txBody>
          <a:bodyPr/>
          <a:lstStyle/>
          <a:p>
            <a:pPr>
              <a:buBlip>
                <a:blip r:embed="rId3"/>
              </a:buBlip>
              <a:defRPr sz="5600">
                <a:effectLst/>
              </a:defRPr>
            </a:pPr>
            <a:r>
              <a:rPr sz="4800"/>
              <a:t>Occupational (Basic needs)</a:t>
            </a:r>
          </a:p>
          <a:p>
            <a:pPr>
              <a:buBlip>
                <a:blip r:embed="rId3"/>
              </a:buBlip>
              <a:defRPr sz="5600">
                <a:effectLst/>
              </a:defRPr>
            </a:pPr>
            <a:r>
              <a:rPr sz="4800"/>
              <a:t>Social  (Socially embedded)</a:t>
            </a:r>
          </a:p>
          <a:p>
            <a:pPr>
              <a:buBlip>
                <a:blip r:embed="rId3"/>
              </a:buBlip>
              <a:defRPr sz="5600">
                <a:effectLst/>
              </a:defRPr>
            </a:pPr>
            <a:r>
              <a:rPr sz="4800"/>
              <a:t>Sexual         (Two sexes)</a:t>
            </a:r>
          </a:p>
        </p:txBody>
      </p:sp>
      <p:sp>
        <p:nvSpPr>
          <p:cNvPr id="149" name="Slide Number"/>
          <p:cNvSpPr>
            <a:spLocks noGrp="1"/>
          </p:cNvSpPr>
          <p:nvPr>
            <p:ph type="sldNum" sz="quarter" idx="2"/>
          </p:nvPr>
        </p:nvSpPr>
        <p:spPr>
          <a:xfrm>
            <a:off x="12153900" y="9169400"/>
            <a:ext cx="453239" cy="46228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392" name="Seven 360s and Checklists"/>
          <p:cNvSpPr>
            <a:spLocks noGrp="1"/>
          </p:cNvSpPr>
          <p:nvPr>
            <p:ph type="ctrTitle"/>
          </p:nvPr>
        </p:nvSpPr>
        <p:spPr>
          <a:xfrm>
            <a:off x="1778000" y="990600"/>
            <a:ext cx="10464800" cy="1778000"/>
          </a:xfrm>
          <a:prstGeom prst="rect">
            <a:avLst/>
          </a:prstGeom>
        </p:spPr>
        <p:txBody>
          <a:bodyPr>
            <a:normAutofit/>
          </a:bodyPr>
          <a:lstStyle/>
          <a:p>
            <a:pPr defTabSz="388620">
              <a:tabLst>
                <a:tab pos="1257300" algn="l"/>
              </a:tabLst>
              <a:defRPr sz="5440" b="1">
                <a:effectLst>
                  <a:outerShdw blurRad="21590" dist="21590" dir="2700000" rotWithShape="0">
                    <a:srgbClr val="FFFFFF">
                      <a:alpha val="50000"/>
                    </a:srgbClr>
                  </a:outerShdw>
                </a:effectLst>
              </a:defRPr>
            </a:pPr>
            <a:r>
              <a:t>Seven</a:t>
            </a:r>
          </a:p>
          <a:p>
            <a:pPr defTabSz="388620">
              <a:tabLst>
                <a:tab pos="1257300" algn="l"/>
              </a:tabLst>
              <a:defRPr sz="5440" b="1">
                <a:effectLst>
                  <a:outerShdw blurRad="21590" dist="21590" dir="2700000" rotWithShape="0">
                    <a:srgbClr val="FFFFFF">
                      <a:alpha val="50000"/>
                    </a:srgbClr>
                  </a:outerShdw>
                </a:effectLst>
              </a:defRPr>
            </a:pPr>
            <a:r>
              <a:t>360s and Checklists</a:t>
            </a:r>
          </a:p>
        </p:txBody>
      </p:sp>
      <p:sp>
        <p:nvSpPr>
          <p:cNvPr id="393" name="Body"/>
          <p:cNvSpPr>
            <a:spLocks noGrp="1"/>
          </p:cNvSpPr>
          <p:nvPr>
            <p:ph type="subTitle" idx="1"/>
          </p:nvPr>
        </p:nvSpPr>
        <p:spPr>
          <a:xfrm>
            <a:off x="1778000" y="2768600"/>
            <a:ext cx="10464800" cy="5969000"/>
          </a:xfrm>
          <a:prstGeom prst="rect">
            <a:avLst/>
          </a:prstGeom>
        </p:spPr>
        <p:txBody>
          <a:bodyPr/>
          <a:lstStyle/>
          <a:p>
            <a:endParaRPr/>
          </a:p>
        </p:txBody>
      </p:sp>
      <p:sp>
        <p:nvSpPr>
          <p:cNvPr id="394"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60</a:t>
            </a:fld>
            <a:endParaRPr/>
          </a:p>
        </p:txBody>
      </p:sp>
      <p:pic>
        <p:nvPicPr>
          <p:cNvPr id="395" name="NASAP_Checklist_List.jpeg" descr="NASAP_Checklist_List.jpeg"/>
          <p:cNvPicPr>
            <a:picLocks noChangeAspect="1"/>
          </p:cNvPicPr>
          <p:nvPr/>
        </p:nvPicPr>
        <p:blipFill>
          <a:blip r:embed="rId2">
            <a:extLst/>
          </a:blip>
          <a:stretch>
            <a:fillRect/>
          </a:stretch>
        </p:blipFill>
        <p:spPr>
          <a:xfrm>
            <a:off x="3873500" y="3530600"/>
            <a:ext cx="6273800" cy="5321300"/>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61</a:t>
            </a:fld>
            <a:endParaRPr/>
          </a:p>
        </p:txBody>
      </p:sp>
      <p:pic>
        <p:nvPicPr>
          <p:cNvPr id="398" name="NASAP_LifePsych_Coaching.jpeg" descr="NASAP_LifePsych_Coaching.jpeg"/>
          <p:cNvPicPr>
            <a:picLocks noChangeAspect="1"/>
          </p:cNvPicPr>
          <p:nvPr/>
        </p:nvPicPr>
        <p:blipFill>
          <a:blip r:embed="rId2">
            <a:extLst/>
          </a:blip>
          <a:stretch>
            <a:fillRect/>
          </a:stretch>
        </p:blipFill>
        <p:spPr>
          <a:xfrm>
            <a:off x="2603500" y="1384300"/>
            <a:ext cx="7797800" cy="6985000"/>
          </a:xfrm>
          <a:prstGeom prst="rect">
            <a:avLst/>
          </a:prstGeom>
          <a:ln w="12700">
            <a:miter lim="400000"/>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401" name="Just for fun . . ."/>
          <p:cNvSpPr>
            <a:spLocks noGrp="1"/>
          </p:cNvSpPr>
          <p:nvPr>
            <p:ph type="ctrTitle"/>
          </p:nvPr>
        </p:nvSpPr>
        <p:spPr>
          <a:xfrm>
            <a:off x="1778000" y="876300"/>
            <a:ext cx="10464800" cy="1346200"/>
          </a:xfrm>
          <a:prstGeom prst="rect">
            <a:avLst/>
          </a:prstGeom>
        </p:spPr>
        <p:txBody>
          <a:bodyPr/>
          <a:lstStyle/>
          <a:p>
            <a:r>
              <a:rPr b="1"/>
              <a:t>Just for fun . . .</a:t>
            </a:r>
            <a:r>
              <a:t> </a:t>
            </a:r>
          </a:p>
        </p:txBody>
      </p:sp>
      <p:sp>
        <p:nvSpPr>
          <p:cNvPr id="402" name="Are you suited for the Great Northwest?…"/>
          <p:cNvSpPr>
            <a:spLocks noGrp="1"/>
          </p:cNvSpPr>
          <p:nvPr>
            <p:ph type="subTitle" sz="half" idx="1"/>
          </p:nvPr>
        </p:nvSpPr>
        <p:spPr>
          <a:xfrm>
            <a:off x="1778000" y="3263900"/>
            <a:ext cx="10464800" cy="4787900"/>
          </a:xfrm>
          <a:prstGeom prst="rect">
            <a:avLst/>
          </a:prstGeom>
        </p:spPr>
        <p:txBody>
          <a:bodyPr/>
          <a:lstStyle/>
          <a:p>
            <a:pPr>
              <a:defRPr b="1"/>
            </a:pPr>
            <a:r>
              <a:t>Are you suited for the Great Northwest?</a:t>
            </a:r>
          </a:p>
          <a:p>
            <a:pPr>
              <a:defRPr b="1"/>
            </a:pPr>
            <a:r>
              <a:rPr sz="3600" b="0" u="sng">
                <a:hlinkClick r:id="rId2"/>
              </a:rPr>
              <a:t>http://www.gemalead360.com/nwassess.html</a:t>
            </a:r>
            <a:endParaRPr b="0"/>
          </a:p>
          <a:p>
            <a:pPr>
              <a:defRPr b="1"/>
            </a:pPr>
            <a:endParaRPr b="0"/>
          </a:p>
          <a:p>
            <a:pPr>
              <a:defRPr b="1"/>
            </a:pPr>
            <a:endParaRPr b="0"/>
          </a:p>
          <a:p>
            <a:pPr>
              <a:defRPr b="1"/>
            </a:pPr>
            <a:r>
              <a:t>Adlerian “Style-of-Life” Meditation</a:t>
            </a:r>
          </a:p>
          <a:p>
            <a:pPr>
              <a:defRPr sz="3600"/>
            </a:pPr>
            <a:r>
              <a:t>http://www.gemalead360.com/AdlerianMeditation.html</a:t>
            </a:r>
          </a:p>
        </p:txBody>
      </p:sp>
      <p:sp>
        <p:nvSpPr>
          <p:cNvPr id="403"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62</a:t>
            </a:fld>
            <a:endParaRP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image42.png" descr="image42.png"/>
          <p:cNvPicPr>
            <a:picLocks/>
          </p:cNvPicPr>
          <p:nvPr/>
        </p:nvPicPr>
        <p:blipFill>
          <a:blip r:embed="rId2">
            <a:extLst/>
          </a:blip>
          <a:stretch>
            <a:fillRect/>
          </a:stretch>
        </p:blipFill>
        <p:spPr>
          <a:xfrm>
            <a:off x="9587939" y="162559"/>
            <a:ext cx="3352801" cy="4279901"/>
          </a:xfrm>
          <a:prstGeom prst="rect">
            <a:avLst/>
          </a:prstGeom>
        </p:spPr>
      </p:pic>
      <p:sp>
        <p:nvSpPr>
          <p:cNvPr id="406" name="Contacts"/>
          <p:cNvSpPr>
            <a:spLocks noGrp="1"/>
          </p:cNvSpPr>
          <p:nvPr>
            <p:ph type="title"/>
          </p:nvPr>
        </p:nvSpPr>
        <p:spPr>
          <a:xfrm>
            <a:off x="1104900" y="631575"/>
            <a:ext cx="6299200" cy="3200401"/>
          </a:xfrm>
          <a:prstGeom prst="rect">
            <a:avLst/>
          </a:prstGeom>
        </p:spPr>
        <p:txBody>
          <a:bodyPr/>
          <a:lstStyle>
            <a:lvl1pPr defTabSz="448055">
              <a:defRPr sz="6600" u="sng">
                <a:effectLst>
                  <a:outerShdw blurRad="25400" dist="24892" dir="2700000" rotWithShape="0">
                    <a:srgbClr val="FFFFFF">
                      <a:alpha val="50000"/>
                    </a:srgbClr>
                  </a:outerShdw>
                </a:effectLst>
              </a:defRPr>
            </a:lvl1pPr>
          </a:lstStyle>
          <a:p>
            <a:r>
              <a:t>Contacts</a:t>
            </a:r>
          </a:p>
        </p:txBody>
      </p:sp>
      <p:sp>
        <p:nvSpPr>
          <p:cNvPr id="407" name="LifePsych.com…"/>
          <p:cNvSpPr>
            <a:spLocks noGrp="1"/>
          </p:cNvSpPr>
          <p:nvPr>
            <p:ph type="body" sz="half" idx="1"/>
          </p:nvPr>
        </p:nvSpPr>
        <p:spPr>
          <a:xfrm>
            <a:off x="1104898" y="4610992"/>
            <a:ext cx="10858501" cy="4546601"/>
          </a:xfrm>
          <a:prstGeom prst="rect">
            <a:avLst/>
          </a:prstGeom>
        </p:spPr>
        <p:txBody>
          <a:bodyPr anchor="ctr"/>
          <a:lstStyle/>
          <a:p>
            <a:pPr marL="704087" indent="-704087" algn="l" defTabSz="452627">
              <a:buSzPct val="100000"/>
              <a:buAutoNum type="alphaUcPeriod"/>
              <a:defRPr sz="3900">
                <a:solidFill>
                  <a:srgbClr val="002939"/>
                </a:solidFill>
                <a:effectLst>
                  <a:outerShdw blurRad="25400" dist="25146" dir="2700000" rotWithShape="0">
                    <a:srgbClr val="FFFFFF">
                      <a:alpha val="50000"/>
                    </a:srgbClr>
                  </a:outerShdw>
                </a:effectLst>
                <a:uFill>
                  <a:solidFill>
                    <a:srgbClr val="002939"/>
                  </a:solidFill>
                </a:uFill>
              </a:defRPr>
            </a:pPr>
            <a:r>
              <a:t>LifePsych.com</a:t>
            </a:r>
          </a:p>
          <a:p>
            <a:pPr marL="704087" indent="-704087" algn="l" defTabSz="452627">
              <a:buSzPct val="100000"/>
              <a:buAutoNum type="alphaUcPeriod"/>
              <a:defRPr sz="3900">
                <a:solidFill>
                  <a:srgbClr val="002939"/>
                </a:solidFill>
                <a:effectLst>
                  <a:outerShdw blurRad="25400" dist="25146" dir="2700000" rotWithShape="0">
                    <a:srgbClr val="FFFFFF">
                      <a:alpha val="50000"/>
                    </a:srgbClr>
                  </a:outerShdw>
                </a:effectLst>
                <a:uFill>
                  <a:solidFill>
                    <a:srgbClr val="002939"/>
                  </a:solidFill>
                </a:uFill>
              </a:defRPr>
            </a:pPr>
            <a:r>
              <a:t>GEMALead360.com</a:t>
            </a:r>
          </a:p>
          <a:p>
            <a:pPr marL="704087" indent="-704087" algn="l" defTabSz="452627">
              <a:buSzPct val="100000"/>
              <a:buAutoNum type="alphaUcPeriod"/>
              <a:defRPr sz="3900">
                <a:solidFill>
                  <a:srgbClr val="002939"/>
                </a:solidFill>
                <a:effectLst>
                  <a:outerShdw blurRad="25400" dist="25146" dir="2700000" rotWithShape="0">
                    <a:srgbClr val="FFFFFF">
                      <a:alpha val="50000"/>
                    </a:srgbClr>
                  </a:outerShdw>
                </a:effectLst>
                <a:uFill>
                  <a:solidFill>
                    <a:srgbClr val="002939"/>
                  </a:solidFill>
                </a:uFill>
              </a:defRPr>
            </a:pPr>
            <a:r>
              <a:t>LinkedIN: </a:t>
            </a:r>
            <a:r>
              <a:rPr u="sng">
                <a:hlinkClick r:id="rId3"/>
              </a:rPr>
              <a:t>Linkedin.com/in/DavidLHansonPhD</a:t>
            </a:r>
            <a:r>
              <a:t>)</a:t>
            </a:r>
          </a:p>
          <a:p>
            <a:pPr marL="704087" indent="-704087" algn="l" defTabSz="452627">
              <a:buSzPct val="100000"/>
              <a:buAutoNum type="alphaUcPeriod"/>
              <a:defRPr sz="3900">
                <a:solidFill>
                  <a:srgbClr val="002939"/>
                </a:solidFill>
                <a:effectLst>
                  <a:outerShdw blurRad="25400" dist="25146" dir="2700000" rotWithShape="0">
                    <a:srgbClr val="FFFFFF">
                      <a:alpha val="50000"/>
                    </a:srgbClr>
                  </a:outerShdw>
                </a:effectLst>
                <a:uFill>
                  <a:solidFill>
                    <a:srgbClr val="002939"/>
                  </a:solidFill>
                </a:uFill>
              </a:defRPr>
            </a:pPr>
            <a:r>
              <a:t>Business cell: 206-390-2867</a:t>
            </a:r>
          </a:p>
          <a:p>
            <a:pPr marL="704087" indent="-704087" algn="l" defTabSz="452627">
              <a:buSzPct val="100000"/>
              <a:buAutoNum type="alphaUcPeriod"/>
              <a:defRPr sz="3900">
                <a:solidFill>
                  <a:srgbClr val="002939"/>
                </a:solidFill>
                <a:effectLst>
                  <a:outerShdw blurRad="25400" dist="25146" dir="2700000" rotWithShape="0">
                    <a:srgbClr val="FFFFFF">
                      <a:alpha val="50000"/>
                    </a:srgbClr>
                  </a:outerShdw>
                </a:effectLst>
                <a:uFill>
                  <a:solidFill>
                    <a:srgbClr val="002939"/>
                  </a:solidFill>
                </a:uFill>
              </a:defRPr>
            </a:pPr>
            <a:r>
              <a:t>Email: </a:t>
            </a:r>
            <a:r>
              <a:rPr u="sng">
                <a:hlinkClick r:id="rId4"/>
              </a:rPr>
              <a:t>DrDavid@LifePsych.com</a:t>
            </a:r>
          </a:p>
        </p:txBody>
      </p:sp>
      <p:sp>
        <p:nvSpPr>
          <p:cNvPr id="408"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63</a:t>
            </a:fld>
            <a:endParaRP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Q and A"/>
          <p:cNvSpPr>
            <a:spLocks noGrp="1"/>
          </p:cNvSpPr>
          <p:nvPr>
            <p:ph type="title"/>
          </p:nvPr>
        </p:nvSpPr>
        <p:spPr>
          <a:xfrm>
            <a:off x="2222500" y="1822528"/>
            <a:ext cx="9575800" cy="5685673"/>
          </a:xfrm>
          <a:prstGeom prst="rect">
            <a:avLst/>
          </a:prstGeom>
        </p:spPr>
        <p:txBody>
          <a:bodyPr/>
          <a:lstStyle>
            <a:lvl1pPr>
              <a:defRPr sz="14600"/>
            </a:lvl1pPr>
          </a:lstStyle>
          <a:p>
            <a:r>
              <a:t>Q and A</a:t>
            </a:r>
          </a:p>
        </p:txBody>
      </p:sp>
      <p:sp>
        <p:nvSpPr>
          <p:cNvPr id="411"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64</a:t>
            </a:fld>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ynergistic Psychology Associates, PA"/>
          <p:cNvSpPr>
            <a:spLocks noGrp="1"/>
          </p:cNvSpPr>
          <p:nvPr>
            <p:ph type="title"/>
          </p:nvPr>
        </p:nvSpPr>
        <p:spPr>
          <a:prstGeom prst="rect">
            <a:avLst/>
          </a:prstGeom>
        </p:spPr>
        <p:txBody>
          <a:bodyPr/>
          <a:lstStyle>
            <a:lvl1pPr>
              <a:defRPr sz="4900" b="1"/>
            </a:lvl1pPr>
          </a:lstStyle>
          <a:p>
            <a:r>
              <a:t>Synergistic Psychology Associates, PA</a:t>
            </a:r>
          </a:p>
        </p:txBody>
      </p:sp>
      <p:sp>
        <p:nvSpPr>
          <p:cNvPr id="414" name="David L. Hanson, Ph.D.…"/>
          <p:cNvSpPr>
            <a:spLocks noGrp="1"/>
          </p:cNvSpPr>
          <p:nvPr>
            <p:ph type="body" sz="quarter" idx="1"/>
          </p:nvPr>
        </p:nvSpPr>
        <p:spPr>
          <a:prstGeom prst="rect">
            <a:avLst/>
          </a:prstGeom>
        </p:spPr>
        <p:txBody>
          <a:bodyPr/>
          <a:lstStyle/>
          <a:p>
            <a:pPr defTabSz="324611">
              <a:defRPr sz="2900">
                <a:effectLst>
                  <a:outerShdw blurRad="12700" dist="18034" dir="2700000" rotWithShape="0">
                    <a:srgbClr val="FFFFFF">
                      <a:alpha val="50000"/>
                    </a:srgbClr>
                  </a:outerShdw>
                </a:effectLst>
              </a:defRPr>
            </a:pPr>
            <a:r>
              <a:t>David L. Hanson, Ph.D.</a:t>
            </a:r>
          </a:p>
          <a:p>
            <a:pPr defTabSz="324611">
              <a:defRPr sz="2900">
                <a:effectLst>
                  <a:outerShdw blurRad="12700" dist="18034" dir="2700000" rotWithShape="0">
                    <a:srgbClr val="FFFFFF">
                      <a:alpha val="50000"/>
                    </a:srgbClr>
                  </a:outerShdw>
                </a:effectLst>
              </a:defRPr>
            </a:pPr>
            <a:r>
              <a:t>www.LinkedIn/com/in/DavidLHansonPhD</a:t>
            </a:r>
          </a:p>
          <a:p>
            <a:pPr defTabSz="324611">
              <a:defRPr sz="2900">
                <a:effectLst>
                  <a:outerShdw blurRad="12700" dist="18034" dir="2700000" rotWithShape="0">
                    <a:srgbClr val="FFFFFF">
                      <a:alpha val="50000"/>
                    </a:srgbClr>
                  </a:outerShdw>
                </a:effectLst>
              </a:defRPr>
            </a:pPr>
            <a:r>
              <a:t>206-390-2867</a:t>
            </a:r>
          </a:p>
        </p:txBody>
      </p:sp>
      <p:pic>
        <p:nvPicPr>
          <p:cNvPr id="415" name="image43.tiff" descr="image43.tiff"/>
          <p:cNvPicPr>
            <a:picLocks noChangeAspect="1"/>
          </p:cNvPicPr>
          <p:nvPr/>
        </p:nvPicPr>
        <p:blipFill>
          <a:blip r:embed="rId2">
            <a:extLst/>
          </a:blip>
          <a:stretch>
            <a:fillRect/>
          </a:stretch>
        </p:blipFill>
        <p:spPr>
          <a:xfrm>
            <a:off x="4531041" y="1225549"/>
            <a:ext cx="4552319" cy="4098976"/>
          </a:xfrm>
          <a:prstGeom prst="rect">
            <a:avLst/>
          </a:prstGeom>
          <a:ln w="12700">
            <a:miter lim="400000"/>
          </a:ln>
        </p:spPr>
      </p:pic>
      <p:sp>
        <p:nvSpPr>
          <p:cNvPr id="416"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65</a:t>
            </a:fld>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419" name="Professional Growth Process and LifePsych® Coaching"/>
          <p:cNvSpPr>
            <a:spLocks noGrp="1"/>
          </p:cNvSpPr>
          <p:nvPr>
            <p:ph type="ctrTitle"/>
          </p:nvPr>
        </p:nvSpPr>
        <p:spPr>
          <a:xfrm>
            <a:off x="1778000" y="541187"/>
            <a:ext cx="10464800" cy="3716985"/>
          </a:xfrm>
          <a:prstGeom prst="rect">
            <a:avLst/>
          </a:prstGeom>
        </p:spPr>
        <p:txBody>
          <a:bodyPr/>
          <a:lstStyle/>
          <a:p>
            <a:pPr>
              <a:defRPr sz="4800" b="1"/>
            </a:pPr>
            <a:r>
              <a:t>Professional Growth Process</a:t>
            </a:r>
          </a:p>
          <a:p>
            <a:pPr>
              <a:defRPr sz="4800" b="1"/>
            </a:pPr>
            <a:r>
              <a:t>and</a:t>
            </a:r>
          </a:p>
          <a:p>
            <a:pPr>
              <a:defRPr sz="4800" b="1"/>
            </a:pPr>
            <a:r>
              <a:t>LifePsych</a:t>
            </a:r>
            <a:r>
              <a:rPr b="0">
                <a:latin typeface="Helvetica"/>
                <a:ea typeface="Helvetica"/>
                <a:cs typeface="Helvetica"/>
                <a:sym typeface="Helvetica"/>
              </a:rPr>
              <a:t>®</a:t>
            </a:r>
            <a:r>
              <a:t> Coaching</a:t>
            </a:r>
          </a:p>
        </p:txBody>
      </p:sp>
      <p:sp>
        <p:nvSpPr>
          <p:cNvPr id="420" name="Foundations for Intentional Innovation…"/>
          <p:cNvSpPr>
            <a:spLocks noGrp="1"/>
          </p:cNvSpPr>
          <p:nvPr>
            <p:ph type="subTitle" sz="half" idx="1"/>
          </p:nvPr>
        </p:nvSpPr>
        <p:spPr>
          <a:xfrm>
            <a:off x="1778000" y="4838153"/>
            <a:ext cx="10464800" cy="3949701"/>
          </a:xfrm>
          <a:prstGeom prst="rect">
            <a:avLst/>
          </a:prstGeom>
        </p:spPr>
        <p:txBody>
          <a:bodyPr/>
          <a:lstStyle/>
          <a:p>
            <a:pPr>
              <a:defRPr sz="4400" b="1"/>
            </a:pPr>
            <a:r>
              <a:t>Foundations for Intentional Innovation</a:t>
            </a:r>
          </a:p>
          <a:p>
            <a:pPr>
              <a:defRPr sz="4400" b="1"/>
            </a:pPr>
            <a:endParaRPr/>
          </a:p>
          <a:p>
            <a:pPr>
              <a:defRPr sz="4400" b="1"/>
            </a:pPr>
            <a:endParaRPr/>
          </a:p>
          <a:p>
            <a:pPr>
              <a:defRPr sz="4400" b="1"/>
            </a:pPr>
            <a:endParaRPr/>
          </a:p>
          <a:p>
            <a:pPr>
              <a:defRPr sz="4400" b="1"/>
            </a:pPr>
            <a:r>
              <a:t>www.LifePsych.com</a:t>
            </a:r>
          </a:p>
        </p:txBody>
      </p:sp>
      <p:sp>
        <p:nvSpPr>
          <p:cNvPr id="421" name="Slide Number"/>
          <p:cNvSpPr>
            <a:spLocks noGrp="1"/>
          </p:cNvSpPr>
          <p:nvPr>
            <p:ph type="sldNum" sz="quarter" idx="2"/>
          </p:nvPr>
        </p:nvSpPr>
        <p:spPr>
          <a:xfrm>
            <a:off x="12153899" y="9169400"/>
            <a:ext cx="453239" cy="46228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66</a:t>
            </a:fld>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image29.tiff" descr="image29.tiff"/>
          <p:cNvPicPr>
            <a:picLocks noChangeAspect="1"/>
          </p:cNvPicPr>
          <p:nvPr/>
        </p:nvPicPr>
        <p:blipFill>
          <a:blip r:embed="rId2">
            <a:extLst/>
          </a:blip>
          <a:stretch>
            <a:fillRect/>
          </a:stretch>
        </p:blipFill>
        <p:spPr>
          <a:xfrm>
            <a:off x="3092450" y="234950"/>
            <a:ext cx="6819900" cy="9283700"/>
          </a:xfrm>
          <a:prstGeom prst="rect">
            <a:avLst/>
          </a:prstGeom>
          <a:ln w="12700">
            <a:miter lim="400000"/>
          </a:ln>
        </p:spPr>
      </p:pic>
      <p:sp>
        <p:nvSpPr>
          <p:cNvPr id="424"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67</a:t>
            </a:fld>
            <a:endParaRP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 name="image34.tiff" descr="image34.tiff"/>
          <p:cNvPicPr>
            <a:picLocks noChangeAspect="1"/>
          </p:cNvPicPr>
          <p:nvPr/>
        </p:nvPicPr>
        <p:blipFill>
          <a:blip r:embed="rId2">
            <a:extLst/>
          </a:blip>
          <a:stretch>
            <a:fillRect/>
          </a:stretch>
        </p:blipFill>
        <p:spPr>
          <a:xfrm>
            <a:off x="3927730" y="347007"/>
            <a:ext cx="5210177" cy="9166622"/>
          </a:xfrm>
          <a:prstGeom prst="rect">
            <a:avLst/>
          </a:prstGeom>
          <a:ln w="12700">
            <a:miter lim="400000"/>
          </a:ln>
        </p:spPr>
      </p:pic>
      <p:sp>
        <p:nvSpPr>
          <p:cNvPr id="427"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68</a:t>
            </a:fld>
            <a:endParaRPr/>
          </a:p>
        </p:txBody>
      </p:sp>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 name="image33.tiff" descr="image33.tiff"/>
          <p:cNvPicPr>
            <a:picLocks noChangeAspect="1"/>
          </p:cNvPicPr>
          <p:nvPr/>
        </p:nvPicPr>
        <p:blipFill>
          <a:blip r:embed="rId2">
            <a:extLst/>
          </a:blip>
          <a:stretch>
            <a:fillRect/>
          </a:stretch>
        </p:blipFill>
        <p:spPr>
          <a:xfrm>
            <a:off x="772832" y="2220239"/>
            <a:ext cx="11909200" cy="7461858"/>
          </a:xfrm>
          <a:prstGeom prst="rect">
            <a:avLst/>
          </a:prstGeom>
          <a:ln w="12700">
            <a:miter lim="400000"/>
          </a:ln>
        </p:spPr>
      </p:pic>
      <p:sp>
        <p:nvSpPr>
          <p:cNvPr id="430" name="Professional Growth Process"/>
          <p:cNvSpPr/>
          <p:nvPr/>
        </p:nvSpPr>
        <p:spPr>
          <a:xfrm>
            <a:off x="2089834" y="634999"/>
            <a:ext cx="9287898"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5200" b="1"/>
            </a:lvl1pPr>
          </a:lstStyle>
          <a:p>
            <a:r>
              <a:t>Professional Growth Process</a:t>
            </a:r>
          </a:p>
        </p:txBody>
      </p:sp>
      <p:sp>
        <p:nvSpPr>
          <p:cNvPr id="431"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69</a:t>
            </a:fld>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13.png" descr="image13.png"/>
          <p:cNvPicPr>
            <a:picLocks/>
          </p:cNvPicPr>
          <p:nvPr/>
        </p:nvPicPr>
        <p:blipFill>
          <a:blip r:embed="rId2">
            <a:extLst/>
          </a:blip>
          <a:stretch>
            <a:fillRect/>
          </a:stretch>
        </p:blipFill>
        <p:spPr>
          <a:xfrm>
            <a:off x="7887206" y="2641600"/>
            <a:ext cx="4421633" cy="6045200"/>
          </a:xfrm>
          <a:prstGeom prst="rect">
            <a:avLst/>
          </a:prstGeom>
        </p:spPr>
      </p:pic>
      <p:sp>
        <p:nvSpPr>
          <p:cNvPr id="152" name="Mosak and Dreikurs two additional “Life Tasks”"/>
          <p:cNvSpPr>
            <a:spLocks noGrp="1"/>
          </p:cNvSpPr>
          <p:nvPr>
            <p:ph type="title"/>
          </p:nvPr>
        </p:nvSpPr>
        <p:spPr>
          <a:xfrm>
            <a:off x="1968500" y="152400"/>
            <a:ext cx="9753600" cy="1854200"/>
          </a:xfrm>
          <a:prstGeom prst="rect">
            <a:avLst/>
          </a:prstGeom>
        </p:spPr>
        <p:txBody>
          <a:bodyPr/>
          <a:lstStyle/>
          <a:p>
            <a:pPr>
              <a:defRPr sz="3600" b="1" u="sng"/>
            </a:pPr>
            <a:r>
              <a:t>Mosak and Dreikurs</a:t>
            </a:r>
          </a:p>
          <a:p>
            <a:pPr>
              <a:defRPr sz="2400" b="1"/>
            </a:pPr>
            <a:r>
              <a:t>two additional</a:t>
            </a:r>
          </a:p>
          <a:p>
            <a:pPr>
              <a:defRPr sz="3600" b="1" u="sng"/>
            </a:pPr>
            <a:r>
              <a:rPr u="none"/>
              <a:t>“</a:t>
            </a:r>
            <a:r>
              <a:t>Life Tasks</a:t>
            </a:r>
            <a:r>
              <a:rPr u="none"/>
              <a:t>”</a:t>
            </a:r>
          </a:p>
        </p:txBody>
      </p:sp>
      <p:sp>
        <p:nvSpPr>
          <p:cNvPr id="153" name="Occupational…"/>
          <p:cNvSpPr>
            <a:spLocks noGrp="1"/>
          </p:cNvSpPr>
          <p:nvPr>
            <p:ph type="body" sz="half" idx="1"/>
          </p:nvPr>
        </p:nvSpPr>
        <p:spPr>
          <a:xfrm>
            <a:off x="1968499" y="1915159"/>
            <a:ext cx="5632332" cy="6670041"/>
          </a:xfrm>
          <a:prstGeom prst="rect">
            <a:avLst/>
          </a:prstGeom>
        </p:spPr>
        <p:txBody>
          <a:bodyPr/>
          <a:lstStyle/>
          <a:p>
            <a:pPr>
              <a:buBlip>
                <a:blip r:embed="rId3"/>
              </a:buBlip>
              <a:defRPr sz="3600">
                <a:effectLst/>
              </a:defRPr>
            </a:pPr>
            <a:r>
              <a:t>Occupational</a:t>
            </a:r>
          </a:p>
          <a:p>
            <a:pPr>
              <a:buBlip>
                <a:blip r:embed="rId3"/>
              </a:buBlip>
              <a:defRPr sz="3600">
                <a:effectLst/>
              </a:defRPr>
            </a:pPr>
            <a:r>
              <a:t>Social</a:t>
            </a:r>
          </a:p>
          <a:p>
            <a:pPr>
              <a:buBlip>
                <a:blip r:embed="rId3"/>
              </a:buBlip>
              <a:defRPr sz="3600">
                <a:effectLst/>
              </a:defRPr>
            </a:pPr>
            <a:r>
              <a:t>Sexual</a:t>
            </a:r>
          </a:p>
          <a:p>
            <a:pPr>
              <a:buBlip>
                <a:blip r:embed="rId3"/>
              </a:buBlip>
              <a:defRPr sz="3600" b="1">
                <a:effectLst/>
              </a:defRPr>
            </a:pPr>
            <a:r>
              <a:t>Defining oneself (harmony with “self”)</a:t>
            </a:r>
          </a:p>
          <a:p>
            <a:pPr>
              <a:buBlip>
                <a:blip r:embed="rId3"/>
              </a:buBlip>
              <a:defRPr sz="3600" b="1">
                <a:effectLst/>
              </a:defRPr>
            </a:pPr>
            <a:r>
              <a:t>Meaning in life (harmony with the universe)</a:t>
            </a:r>
          </a:p>
        </p:txBody>
      </p:sp>
      <p:sp>
        <p:nvSpPr>
          <p:cNvPr id="154" name="Slide Number"/>
          <p:cNvSpPr>
            <a:spLocks noGrp="1"/>
          </p:cNvSpPr>
          <p:nvPr>
            <p:ph type="sldNum" sz="quarter" idx="2"/>
          </p:nvPr>
        </p:nvSpPr>
        <p:spPr>
          <a:xfrm>
            <a:off x="12153900" y="9169400"/>
            <a:ext cx="453239" cy="46228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70</a:t>
            </a:fld>
            <a:endParaRPr/>
          </a:p>
        </p:txBody>
      </p:sp>
      <p:pic>
        <p:nvPicPr>
          <p:cNvPr id="434" name="NASAP_System_Comparison.jpeg" descr="NASAP_System_Comparison.jpeg"/>
          <p:cNvPicPr>
            <a:picLocks noChangeAspect="1"/>
          </p:cNvPicPr>
          <p:nvPr/>
        </p:nvPicPr>
        <p:blipFill>
          <a:blip r:embed="rId2">
            <a:extLst/>
          </a:blip>
          <a:stretch>
            <a:fillRect/>
          </a:stretch>
        </p:blipFill>
        <p:spPr>
          <a:xfrm>
            <a:off x="838200" y="924171"/>
            <a:ext cx="11677854" cy="7124701"/>
          </a:xfrm>
          <a:prstGeom prst="rect">
            <a:avLst/>
          </a:prstGeom>
          <a:ln w="12700">
            <a:miter lim="400000"/>
          </a:ln>
        </p:spPr>
      </p:pic>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71</a:t>
            </a:fld>
            <a:endParaRPr/>
          </a:p>
        </p:txBody>
      </p:sp>
      <p:pic>
        <p:nvPicPr>
          <p:cNvPr id="437" name="Leader_Factors_Pic.jpeg" descr="Leader_Factors_Pic.jpeg"/>
          <p:cNvPicPr>
            <a:picLocks noChangeAspect="1"/>
          </p:cNvPicPr>
          <p:nvPr/>
        </p:nvPicPr>
        <p:blipFill>
          <a:blip r:embed="rId2">
            <a:extLst/>
          </a:blip>
          <a:stretch>
            <a:fillRect/>
          </a:stretch>
        </p:blipFill>
        <p:spPr>
          <a:xfrm>
            <a:off x="1362402" y="389216"/>
            <a:ext cx="10512098" cy="8966201"/>
          </a:xfrm>
          <a:prstGeom prst="rect">
            <a:avLst/>
          </a:prstGeom>
          <a:ln w="12700">
            <a:miter lim="400000"/>
          </a:ln>
        </p:spPr>
      </p:pic>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Alfred Adler, Understanding Human Nature, 1927"/>
          <p:cNvSpPr>
            <a:spLocks noGrp="1"/>
          </p:cNvSpPr>
          <p:nvPr>
            <p:ph type="body" sz="quarter" idx="1"/>
          </p:nvPr>
        </p:nvSpPr>
        <p:spPr>
          <a:xfrm>
            <a:off x="1625600" y="8356600"/>
            <a:ext cx="10464800" cy="1397001"/>
          </a:xfrm>
          <a:prstGeom prst="rect">
            <a:avLst/>
          </a:prstGeom>
        </p:spPr>
        <p:txBody>
          <a:bodyPr/>
          <a:lstStyle/>
          <a:p>
            <a:pPr>
              <a:defRPr>
                <a:effectLst/>
              </a:defRPr>
            </a:pPr>
            <a:r>
              <a:t>–Alfred Adler, </a:t>
            </a:r>
            <a:r>
              <a:rPr u="sng"/>
              <a:t>Understanding Human Nature</a:t>
            </a:r>
            <a:r>
              <a:t>, 1927</a:t>
            </a:r>
          </a:p>
        </p:txBody>
      </p:sp>
      <p:sp>
        <p:nvSpPr>
          <p:cNvPr id="440" name="“Individual Psychology, therefore, creates for itself a heuristic system and method: to regard human behavior and understand it as though a final constellation of relationships were produced under the influence of the striving for a definite goal upon the basic inherited potentialities of the organism.”"/>
          <p:cNvSpPr>
            <a:spLocks noGrp="1"/>
          </p:cNvSpPr>
          <p:nvPr>
            <p:ph type="body" idx="13"/>
          </p:nvPr>
        </p:nvSpPr>
        <p:spPr>
          <a:xfrm>
            <a:off x="1752600" y="897096"/>
            <a:ext cx="10464800" cy="7172008"/>
          </a:xfrm>
          <a:prstGeom prst="rect">
            <a:avLst/>
          </a:prstGeom>
        </p:spPr>
        <p:txBody>
          <a:bodyPr/>
          <a:lstStyle>
            <a:lvl1pPr>
              <a:defRPr sz="5100"/>
            </a:lvl1pPr>
          </a:lstStyle>
          <a:p>
            <a:pPr>
              <a:defRPr>
                <a:effectLst/>
              </a:defRPr>
            </a:pPr>
            <a:r>
              <a:t>“Individual Psychology, therefore, creates for itself a heuristic system and method: to regard human behavior and understand it as though a final constellation of relationships were produced under the influence of the striving for a definite goal upon the basic inherited potentialities of the organism.”</a:t>
            </a:r>
          </a:p>
        </p:txBody>
      </p:sp>
      <p:sp>
        <p:nvSpPr>
          <p:cNvPr id="441"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72</a:t>
            </a:fld>
            <a:endParaRP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Alred Adler, Understanding Human Nature, 1927"/>
          <p:cNvSpPr>
            <a:spLocks noGrp="1"/>
          </p:cNvSpPr>
          <p:nvPr>
            <p:ph type="body" sz="quarter" idx="1"/>
          </p:nvPr>
        </p:nvSpPr>
        <p:spPr>
          <a:xfrm>
            <a:off x="1739900" y="8509000"/>
            <a:ext cx="10464800" cy="1244601"/>
          </a:xfrm>
          <a:prstGeom prst="rect">
            <a:avLst/>
          </a:prstGeom>
        </p:spPr>
        <p:txBody>
          <a:bodyPr/>
          <a:lstStyle/>
          <a:p>
            <a:pPr>
              <a:defRPr>
                <a:effectLst/>
              </a:defRPr>
            </a:pPr>
            <a:r>
              <a:t>–Alred Adler, </a:t>
            </a:r>
            <a:r>
              <a:rPr u="sng"/>
              <a:t>Understanding Human Nature</a:t>
            </a:r>
            <a:r>
              <a:t>, 1927</a:t>
            </a:r>
          </a:p>
        </p:txBody>
      </p:sp>
      <p:sp>
        <p:nvSpPr>
          <p:cNvPr id="444" name="“As soon as the striving for recognition assumes the upper hand, it evokes a condition of greater tension in the psychic life. As a consequence, the goal of power and superiority becomes increasingly obvious to the individual, who pursues it with movements of great intensity and violence, and his life becomes the expectation of a great triumph. Such an individual loses his sense of reality because he loses his connection with life, being always occupied with the question of what other people think about him, and being concerned chiefly with the impression that he makes. The freedom of his action is inhibited to an extraordinary degree through this style of life, and his most obvious character trait becomes vanity. ”"/>
          <p:cNvSpPr>
            <a:spLocks noGrp="1"/>
          </p:cNvSpPr>
          <p:nvPr>
            <p:ph type="body" idx="13"/>
          </p:nvPr>
        </p:nvSpPr>
        <p:spPr>
          <a:xfrm>
            <a:off x="1625600" y="513555"/>
            <a:ext cx="10464800" cy="7558090"/>
          </a:xfrm>
          <a:prstGeom prst="rect">
            <a:avLst/>
          </a:prstGeom>
        </p:spPr>
        <p:txBody>
          <a:bodyPr/>
          <a:lstStyle>
            <a:lvl1pPr>
              <a:defRPr sz="3500"/>
            </a:lvl1pPr>
          </a:lstStyle>
          <a:p>
            <a:pPr>
              <a:defRPr>
                <a:effectLst/>
              </a:defRPr>
            </a:pPr>
            <a:r>
              <a:t>“As soon as the striving for recognition assumes the upper hand, it evokes a condition of greater tension in the psychic life. As a consequence, the goal of power and superiority becomes increasingly obvious to the individual, who pursues it with movements of great intensity and violence, and his life becomes the expectation of a great triumph. Such an individual loses his sense of reality because he loses his connection with life, being always occupied with the question of what other people think about him, and being concerned chiefly with the impression that he makes. The freedom of his action is inhibited to an extraordinary degree through this style of life, and his most obvious character trait becomes vanity. ”</a:t>
            </a:r>
          </a:p>
        </p:txBody>
      </p:sp>
      <p:sp>
        <p:nvSpPr>
          <p:cNvPr id="445"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73</a:t>
            </a:fld>
            <a:endParaRP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David L. Hanson, Ph.D."/>
          <p:cNvSpPr>
            <a:spLocks noGrp="1"/>
          </p:cNvSpPr>
          <p:nvPr>
            <p:ph type="body" sz="quarter" idx="1"/>
          </p:nvPr>
        </p:nvSpPr>
        <p:spPr>
          <a:xfrm>
            <a:off x="1473200" y="8915400"/>
            <a:ext cx="10464800" cy="838201"/>
          </a:xfrm>
          <a:prstGeom prst="rect">
            <a:avLst/>
          </a:prstGeom>
        </p:spPr>
        <p:txBody>
          <a:bodyPr/>
          <a:lstStyle/>
          <a:p>
            <a:pPr>
              <a:defRPr>
                <a:effectLst/>
              </a:defRPr>
            </a:pPr>
            <a:r>
              <a:t>–David L. Hanson, Ph.D.</a:t>
            </a:r>
          </a:p>
        </p:txBody>
      </p:sp>
      <p:sp>
        <p:nvSpPr>
          <p:cNvPr id="448" name="Although not often conceptualized this way, the author believes that much of Adlerian Psychology is rooted in the writings and the philosophy of the great David Hume (1711-1776), credited by Kant as having created the Copernican revolution from the philosophy of Aristotle.  For example, Hume suggested that a “mixed kind of life” was well suited for humans as he observed that humans are 1) rational [work] beings, 2) social beings, and 3) active beings.  It is not an unreasonable stretch to conceptualize this in the form of work, relationships, and self, which is the basis for synergistic psychology."/>
          <p:cNvSpPr>
            <a:spLocks noGrp="1"/>
          </p:cNvSpPr>
          <p:nvPr>
            <p:ph type="body" idx="13"/>
          </p:nvPr>
        </p:nvSpPr>
        <p:spPr>
          <a:xfrm>
            <a:off x="1625600" y="387191"/>
            <a:ext cx="10464800" cy="8445818"/>
          </a:xfrm>
          <a:prstGeom prst="rect">
            <a:avLst/>
          </a:prstGeom>
        </p:spPr>
        <p:txBody>
          <a:bodyPr/>
          <a:lstStyle>
            <a:lvl1pPr>
              <a:defRPr sz="3900"/>
            </a:lvl1pPr>
          </a:lstStyle>
          <a:p>
            <a:pPr>
              <a:defRPr>
                <a:effectLst/>
              </a:defRPr>
            </a:pPr>
            <a:r>
              <a:t>Although not often conceptualized this way, the author believes that much of Adlerian Psychology is rooted in the writings and the philosophy of the great David Hume (1711-1776), credited by Kant as having created the Copernican revolution from the philosophy of Aristotle.  For example, Hume suggested that a “mixed kind of life” was well suited for humans as he observed that humans are 1) rational [work] beings, 2) social beings, and 3) active beings.  It is not an unreasonable stretch to conceptualize this in the form of work, relationships, and self, which is the basis for synergistic psychology.</a:t>
            </a:r>
          </a:p>
        </p:txBody>
      </p:sp>
      <p:sp>
        <p:nvSpPr>
          <p:cNvPr id="449"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74</a:t>
            </a:fld>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image44.tiff" descr="image44.tiff"/>
          <p:cNvPicPr>
            <a:picLocks noChangeAspect="1"/>
          </p:cNvPicPr>
          <p:nvPr/>
        </p:nvPicPr>
        <p:blipFill>
          <a:blip r:embed="rId2">
            <a:extLst/>
          </a:blip>
          <a:stretch>
            <a:fillRect/>
          </a:stretch>
        </p:blipFill>
        <p:spPr>
          <a:xfrm>
            <a:off x="3193402" y="281647"/>
            <a:ext cx="7151396" cy="9190306"/>
          </a:xfrm>
          <a:prstGeom prst="rect">
            <a:avLst/>
          </a:prstGeom>
          <a:ln w="12700">
            <a:miter lim="400000"/>
          </a:ln>
        </p:spPr>
      </p:pic>
      <p:sp>
        <p:nvSpPr>
          <p:cNvPr id="452"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75</a:t>
            </a:fld>
            <a:endParaRP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Adler, Alfred, Understanding Human Nature, translation by Colin Brett, 1927.…"/>
          <p:cNvSpPr>
            <a:spLocks noGrp="1"/>
          </p:cNvSpPr>
          <p:nvPr>
            <p:ph type="body" idx="1"/>
          </p:nvPr>
        </p:nvSpPr>
        <p:spPr>
          <a:xfrm>
            <a:off x="1306374" y="1469080"/>
            <a:ext cx="10693401" cy="7696201"/>
          </a:xfrm>
          <a:prstGeom prst="rect">
            <a:avLst/>
          </a:prstGeom>
        </p:spPr>
        <p:txBody>
          <a:bodyPr/>
          <a:lstStyle/>
          <a:p>
            <a:pPr marL="229360" indent="-229360" defTabSz="192023">
              <a:spcBef>
                <a:spcPts val="2100"/>
              </a:spcBef>
              <a:buBlip>
                <a:blip r:embed="rId2"/>
              </a:buBlip>
              <a:defRPr sz="1600">
                <a:effectLst/>
              </a:defRPr>
            </a:pPr>
            <a:r>
              <a:t>Adler, Alfred, </a:t>
            </a:r>
            <a:r>
              <a:rPr u="sng"/>
              <a:t>Understanding Human Nature</a:t>
            </a:r>
            <a:r>
              <a:t>, translation by Colin Brett, 1927.</a:t>
            </a:r>
          </a:p>
          <a:p>
            <a:pPr marL="229360" indent="-229360" defTabSz="192023">
              <a:spcBef>
                <a:spcPts val="2100"/>
              </a:spcBef>
              <a:buBlip>
                <a:blip r:embed="rId2"/>
              </a:buBlip>
              <a:defRPr sz="1600">
                <a:effectLst/>
              </a:defRPr>
            </a:pPr>
            <a:r>
              <a:t>Ansbacher, H. &amp; Ansbacher, R. (Eds.) </a:t>
            </a:r>
            <a:r>
              <a:rPr u="sng"/>
              <a:t>Alfred Adler: Superiority and Social Interest: a collection of later writings</a:t>
            </a:r>
            <a:r>
              <a:t>, Northwestern University Press, 1964</a:t>
            </a:r>
          </a:p>
          <a:p>
            <a:pPr marL="229360" indent="-229360" defTabSz="192023">
              <a:spcBef>
                <a:spcPts val="2100"/>
              </a:spcBef>
              <a:buBlip>
                <a:blip r:embed="rId2"/>
              </a:buBlip>
              <a:defRPr sz="1600">
                <a:effectLst/>
              </a:defRPr>
            </a:pPr>
            <a:r>
              <a:t>Ansbacher, H. &amp; Ansbacher, R. (Eds.) The Individual Psychology of Alfred Adler: a systematic presentation in selections from his writings.  New York: Basic Books, 1956.</a:t>
            </a:r>
          </a:p>
          <a:p>
            <a:pPr marL="229360" indent="-229360" defTabSz="192023">
              <a:spcBef>
                <a:spcPts val="2100"/>
              </a:spcBef>
              <a:buBlip>
                <a:blip r:embed="rId2"/>
              </a:buBlip>
              <a:defRPr sz="1600">
                <a:effectLst/>
              </a:defRPr>
            </a:pPr>
            <a:r>
              <a:t>Ansbacher, H. &amp; Ansbacher, R. (Eds.) </a:t>
            </a:r>
            <a:r>
              <a:rPr u="sng"/>
              <a:t>Alfred Adler: Co-operation Between the Sexes: Writings on women and men, love and marriage, and sexuality</a:t>
            </a:r>
            <a:r>
              <a:t>, Norton &amp; Company, 1978.</a:t>
            </a:r>
          </a:p>
          <a:p>
            <a:pPr marL="229360" indent="-229360" defTabSz="192023">
              <a:spcBef>
                <a:spcPts val="2100"/>
              </a:spcBef>
              <a:buBlip>
                <a:blip r:embed="rId2"/>
              </a:buBlip>
              <a:defRPr sz="1600">
                <a:effectLst/>
              </a:defRPr>
            </a:pPr>
            <a:r>
              <a:t>Kanter, J.W., </a:t>
            </a:r>
            <a:r>
              <a:rPr u="sng"/>
              <a:t>et al</a:t>
            </a:r>
            <a:r>
              <a:t>, What is behavioral activation?: A review of the empirical literature.  </a:t>
            </a:r>
            <a:r>
              <a:rPr u="sng"/>
              <a:t>Clinical Psychology Review</a:t>
            </a:r>
            <a:r>
              <a:t>, 30(6), 608-620.</a:t>
            </a:r>
          </a:p>
          <a:p>
            <a:pPr marL="229360" indent="-229360" defTabSz="192023">
              <a:spcBef>
                <a:spcPts val="2100"/>
              </a:spcBef>
              <a:buBlip>
                <a:blip r:embed="rId2"/>
              </a:buBlip>
              <a:defRPr sz="1600">
                <a:effectLst/>
              </a:defRPr>
            </a:pPr>
            <a:r>
              <a:t>Manaster, G. “Social Interest, the individual, and society: Practical and theoretical considerations.” </a:t>
            </a:r>
            <a:r>
              <a:rPr u="sng"/>
              <a:t>Journal of Individual Psychology</a:t>
            </a:r>
            <a:r>
              <a:t>, 59(2), 109-123.</a:t>
            </a:r>
          </a:p>
          <a:p>
            <a:pPr marL="229360" indent="-229360" defTabSz="192023">
              <a:spcBef>
                <a:spcPts val="2100"/>
              </a:spcBef>
              <a:buBlip>
                <a:blip r:embed="rId2"/>
              </a:buBlip>
              <a:defRPr sz="1600">
                <a:effectLst/>
              </a:defRPr>
            </a:pPr>
            <a:r>
              <a:t>Mosak, H.H. “Lifestyle.”  In A.G. Nikelly, (Ed.) </a:t>
            </a:r>
            <a:r>
              <a:rPr u="sng"/>
              <a:t>Techniques for Behavioral Change</a:t>
            </a:r>
            <a:r>
              <a:t>. 1971, 77-84.</a:t>
            </a:r>
          </a:p>
          <a:p>
            <a:pPr marL="229360" indent="-229360" defTabSz="192023">
              <a:spcBef>
                <a:spcPts val="2100"/>
              </a:spcBef>
              <a:buBlip>
                <a:blip r:embed="rId2"/>
              </a:buBlip>
              <a:defRPr sz="1600">
                <a:effectLst/>
              </a:defRPr>
            </a:pPr>
            <a:r>
              <a:t>Preiss, A. &amp; Molina-Ray, C. “Leadership for Managers: An Adlerian Approach, </a:t>
            </a:r>
            <a:r>
              <a:rPr u="sng"/>
              <a:t>Journal of Leadership Studies</a:t>
            </a:r>
            <a:r>
              <a:t>, 1(1), 2007</a:t>
            </a:r>
          </a:p>
          <a:p>
            <a:pPr marL="229360" indent="-229360" defTabSz="192023">
              <a:spcBef>
                <a:spcPts val="2100"/>
              </a:spcBef>
              <a:buBlip>
                <a:blip r:embed="rId2"/>
              </a:buBlip>
              <a:defRPr sz="1600">
                <a:effectLst/>
              </a:defRPr>
            </a:pPr>
            <a:r>
              <a:t>Shulman, B.H. &amp; Dreikurs, S.G. “The contributions of Rudolph Dreikurs to the theory and practice of Individual Psychology.” </a:t>
            </a:r>
            <a:r>
              <a:rPr u="sng"/>
              <a:t>Journal of Individual Psychology</a:t>
            </a:r>
            <a:r>
              <a:t>. 1978, 34(2), 153-169.</a:t>
            </a:r>
          </a:p>
        </p:txBody>
      </p:sp>
      <p:sp>
        <p:nvSpPr>
          <p:cNvPr id="455" name="References and Quotes"/>
          <p:cNvSpPr/>
          <p:nvPr/>
        </p:nvSpPr>
        <p:spPr>
          <a:xfrm>
            <a:off x="1931646" y="434339"/>
            <a:ext cx="9814608"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5500" b="1"/>
            </a:lvl1pPr>
          </a:lstStyle>
          <a:p>
            <a:r>
              <a:t>References and Quotes</a:t>
            </a:r>
          </a:p>
        </p:txBody>
      </p:sp>
      <p:sp>
        <p:nvSpPr>
          <p:cNvPr id="456"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76</a:t>
            </a:fld>
            <a:endParaRP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Copyright (C) 2017 David L. Hanson, Ph.D. SPA, PA All Rights Reserved    [LifePsych.com]"/>
          <p:cNvSpPr/>
          <p:nvPr/>
        </p:nvSpPr>
        <p:spPr>
          <a:xfrm>
            <a:off x="518061" y="9283700"/>
            <a:ext cx="10820401" cy="279400"/>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spAutoFit/>
          </a:bodyPr>
          <a:lstStyle/>
          <a:p>
            <a:pPr algn="ctr"/>
            <a:r>
              <a:t>Copyright (C) 2017 David L. Hanson, Ph.D. SPA, PA All Rights Reserved    [LifePsych.com]</a:t>
            </a:r>
          </a:p>
        </p:txBody>
      </p:sp>
      <p:sp>
        <p:nvSpPr>
          <p:cNvPr id="459" name="“For Adler, democracy is not a political system but a prescription for human interactions.”"/>
          <p:cNvSpPr>
            <a:spLocks noGrp="1"/>
          </p:cNvSpPr>
          <p:nvPr>
            <p:ph type="ctrTitle"/>
          </p:nvPr>
        </p:nvSpPr>
        <p:spPr>
          <a:xfrm>
            <a:off x="1778000" y="132040"/>
            <a:ext cx="10464800" cy="6163867"/>
          </a:xfrm>
          <a:prstGeom prst="rect">
            <a:avLst/>
          </a:prstGeom>
        </p:spPr>
        <p:txBody>
          <a:bodyPr/>
          <a:lstStyle>
            <a:lvl1pPr defTabSz="352042">
              <a:defRPr sz="8000">
                <a:effectLst>
                  <a:outerShdw blurRad="25400" dist="19558" dir="2700000" rotWithShape="0">
                    <a:srgbClr val="FFFFFF">
                      <a:alpha val="50000"/>
                    </a:srgbClr>
                  </a:outerShdw>
                </a:effectLst>
              </a:defRPr>
            </a:lvl1pPr>
          </a:lstStyle>
          <a:p>
            <a:r>
              <a:t>“For Adler, democracy is not a political system but a prescription for human interactions.”</a:t>
            </a:r>
          </a:p>
        </p:txBody>
      </p:sp>
      <p:sp>
        <p:nvSpPr>
          <p:cNvPr id="460" name="Amy Preiss and Caroline Molina-Ray, 2007"/>
          <p:cNvSpPr>
            <a:spLocks noGrp="1"/>
          </p:cNvSpPr>
          <p:nvPr>
            <p:ph type="subTitle" sz="quarter" idx="1"/>
          </p:nvPr>
        </p:nvSpPr>
        <p:spPr>
          <a:xfrm>
            <a:off x="1513840" y="7589518"/>
            <a:ext cx="10464801" cy="1117482"/>
          </a:xfrm>
          <a:prstGeom prst="rect">
            <a:avLst/>
          </a:prstGeom>
        </p:spPr>
        <p:txBody>
          <a:bodyPr/>
          <a:lstStyle/>
          <a:p>
            <a:r>
              <a:t>Amy Preiss and Caroline Molina-Ray, 2007</a:t>
            </a:r>
          </a:p>
        </p:txBody>
      </p:sp>
      <p:sp>
        <p:nvSpPr>
          <p:cNvPr id="461"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77</a:t>
            </a:fld>
            <a:endParaRPr/>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 name="image32.png" descr="image32.png"/>
          <p:cNvPicPr>
            <a:picLocks/>
          </p:cNvPicPr>
          <p:nvPr/>
        </p:nvPicPr>
        <p:blipFill>
          <a:blip r:embed="rId2">
            <a:extLst/>
          </a:blip>
          <a:stretch>
            <a:fillRect/>
          </a:stretch>
        </p:blipFill>
        <p:spPr>
          <a:xfrm>
            <a:off x="8525153" y="756317"/>
            <a:ext cx="3929420" cy="5147722"/>
          </a:xfrm>
          <a:prstGeom prst="rect">
            <a:avLst/>
          </a:prstGeom>
        </p:spPr>
      </p:pic>
      <p:sp>
        <p:nvSpPr>
          <p:cNvPr id="464" name="Individuals are highly capable of changing unproductive behavioral patterns and creating visions that challenge self-limiting assumptions.  A systematic approach to development will create accelerated movement toward career aspirations."/>
          <p:cNvSpPr>
            <a:spLocks noGrp="1"/>
          </p:cNvSpPr>
          <p:nvPr>
            <p:ph type="title"/>
          </p:nvPr>
        </p:nvSpPr>
        <p:spPr>
          <a:xfrm>
            <a:off x="1104900" y="770809"/>
            <a:ext cx="6299200" cy="4443693"/>
          </a:xfrm>
          <a:prstGeom prst="rect">
            <a:avLst/>
          </a:prstGeom>
        </p:spPr>
        <p:txBody>
          <a:bodyPr/>
          <a:lstStyle/>
          <a:p>
            <a:pPr defTabSz="182879">
              <a:tabLst>
                <a:tab pos="596900" algn="l"/>
              </a:tabLst>
              <a:defRPr sz="3200" b="1">
                <a:effectLst>
                  <a:outerShdw blurRad="12700" dist="10160" dir="2700000" rotWithShape="0">
                    <a:srgbClr val="FFFFFF">
                      <a:alpha val="50000"/>
                    </a:srgbClr>
                  </a:outerShdw>
                </a:effectLst>
              </a:defRPr>
            </a:pPr>
            <a:r>
              <a:t>Individuals are highly capable of changing unproductive behavioral patterns and creating visions that challenge self-limiting assumptions.  A systematic approach to development will create accelerated movement toward career aspirations.</a:t>
            </a:r>
          </a:p>
          <a:p>
            <a:pPr defTabSz="182879">
              <a:tabLst>
                <a:tab pos="596900" algn="l"/>
              </a:tabLst>
              <a:defRPr sz="3200" b="1">
                <a:effectLst>
                  <a:outerShdw blurRad="12700" dist="10160" dir="2700000" rotWithShape="0">
                    <a:srgbClr val="FFFFFF">
                      <a:alpha val="50000"/>
                    </a:srgbClr>
                  </a:outerShdw>
                </a:effectLst>
              </a:defRPr>
            </a:pPr>
            <a:endParaRPr/>
          </a:p>
          <a:p>
            <a:pPr defTabSz="182879">
              <a:tabLst>
                <a:tab pos="596900" algn="l"/>
              </a:tabLst>
              <a:defRPr sz="3200" b="1">
                <a:effectLst>
                  <a:outerShdw blurRad="12700" dist="10160" dir="2700000" rotWithShape="0">
                    <a:srgbClr val="FFFFFF">
                      <a:alpha val="50000"/>
                    </a:srgbClr>
                  </a:outerShdw>
                </a:effectLst>
              </a:defRPr>
            </a:pPr>
            <a:endParaRPr/>
          </a:p>
          <a:p>
            <a:pPr defTabSz="182879">
              <a:tabLst>
                <a:tab pos="596900" algn="l"/>
              </a:tabLst>
              <a:defRPr sz="3200" b="1">
                <a:effectLst>
                  <a:outerShdw blurRad="12700" dist="10160" dir="2700000" rotWithShape="0">
                    <a:srgbClr val="FFFFFF">
                      <a:alpha val="50000"/>
                    </a:srgbClr>
                  </a:outerShdw>
                </a:effectLst>
              </a:defRPr>
            </a:pPr>
            <a:r>
              <a:t> </a:t>
            </a:r>
          </a:p>
        </p:txBody>
      </p:sp>
      <p:sp>
        <p:nvSpPr>
          <p:cNvPr id="465" name="“Adlerian psychology has been ‘rediscovered’ as a useful conceptual framework.”…"/>
          <p:cNvSpPr>
            <a:spLocks noGrp="1"/>
          </p:cNvSpPr>
          <p:nvPr>
            <p:ph type="body" sz="quarter" idx="1"/>
          </p:nvPr>
        </p:nvSpPr>
        <p:spPr>
          <a:xfrm>
            <a:off x="1023620" y="6169341"/>
            <a:ext cx="6299201" cy="3081339"/>
          </a:xfrm>
          <a:prstGeom prst="rect">
            <a:avLst/>
          </a:prstGeom>
        </p:spPr>
        <p:txBody>
          <a:bodyPr/>
          <a:lstStyle/>
          <a:p>
            <a:pPr defTabSz="301752">
              <a:defRPr sz="2600">
                <a:effectLst>
                  <a:outerShdw blurRad="12700" dist="16764" dir="2700000" rotWithShape="0">
                    <a:srgbClr val="FFFFFF">
                      <a:alpha val="50000"/>
                    </a:srgbClr>
                  </a:outerShdw>
                </a:effectLst>
              </a:defRPr>
            </a:pPr>
            <a:r>
              <a:rPr sz="4100" b="1"/>
              <a:t>“Adlerian psychology has been ‘rediscovered’ as a useful conceptual framework.” </a:t>
            </a:r>
            <a:r>
              <a:t> </a:t>
            </a:r>
          </a:p>
          <a:p>
            <a:pPr defTabSz="301752">
              <a:defRPr sz="2600">
                <a:effectLst>
                  <a:outerShdw blurRad="12700" dist="16764" dir="2700000" rotWithShape="0">
                    <a:srgbClr val="FFFFFF">
                      <a:alpha val="50000"/>
                    </a:srgbClr>
                  </a:outerShdw>
                </a:effectLst>
              </a:defRPr>
            </a:pPr>
            <a:r>
              <a:t>-Manaster, 2003</a:t>
            </a:r>
          </a:p>
        </p:txBody>
      </p:sp>
      <p:sp>
        <p:nvSpPr>
          <p:cNvPr id="466"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78</a:t>
            </a:fld>
            <a:endParaRP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Although we cannot express this cosmic interpretation and this goal in a definite and exact term, we can nevertheless describe it as an ever-present aura, and as always in contradistinction to the feeling of inadequacy.”"/>
          <p:cNvSpPr>
            <a:spLocks noGrp="1"/>
          </p:cNvSpPr>
          <p:nvPr>
            <p:ph type="body" idx="13"/>
          </p:nvPr>
        </p:nvSpPr>
        <p:spPr>
          <a:xfrm>
            <a:off x="1625600" y="635000"/>
            <a:ext cx="10464800" cy="8051800"/>
          </a:xfrm>
          <a:prstGeom prst="rect">
            <a:avLst/>
          </a:prstGeom>
        </p:spPr>
        <p:txBody>
          <a:bodyPr/>
          <a:lstStyle>
            <a:lvl1pPr>
              <a:defRPr sz="6400"/>
            </a:lvl1pPr>
          </a:lstStyle>
          <a:p>
            <a:pPr>
              <a:defRPr>
                <a:effectLst/>
              </a:defRPr>
            </a:pPr>
            <a:r>
              <a:t>“Although we cannot express this cosmic interpretation and this goal in a definite and exact term, we can nevertheless describe it as an ever-present aura, and as always in contradistinction to the feeling of inadequacy.”</a:t>
            </a:r>
          </a:p>
        </p:txBody>
      </p:sp>
      <p:sp>
        <p:nvSpPr>
          <p:cNvPr id="469" name="Alfred Adler, Understanding human Nature"/>
          <p:cNvSpPr>
            <a:spLocks noGrp="1"/>
          </p:cNvSpPr>
          <p:nvPr>
            <p:ph type="body" sz="quarter" idx="1"/>
          </p:nvPr>
        </p:nvSpPr>
        <p:spPr>
          <a:xfrm>
            <a:off x="1625600" y="8779510"/>
            <a:ext cx="10464800" cy="558801"/>
          </a:xfrm>
          <a:prstGeom prst="rect">
            <a:avLst/>
          </a:prstGeom>
        </p:spPr>
        <p:txBody>
          <a:bodyPr/>
          <a:lstStyle/>
          <a:p>
            <a:pPr>
              <a:defRPr b="1"/>
            </a:pPr>
            <a:r>
              <a:t>Alfred Adler, </a:t>
            </a:r>
            <a:r>
              <a:rPr i="1" u="sng"/>
              <a:t>Understanding human Nature</a:t>
            </a:r>
          </a:p>
        </p:txBody>
      </p:sp>
      <p:sp>
        <p:nvSpPr>
          <p:cNvPr id="470"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79</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Inspired by  Dr. Hal McAbee"/>
          <p:cNvSpPr>
            <a:spLocks noGrp="1"/>
          </p:cNvSpPr>
          <p:nvPr>
            <p:ph type="title"/>
          </p:nvPr>
        </p:nvSpPr>
        <p:spPr>
          <a:xfrm>
            <a:off x="1104900" y="815230"/>
            <a:ext cx="10922000" cy="4305301"/>
          </a:xfrm>
          <a:prstGeom prst="rect">
            <a:avLst/>
          </a:prstGeom>
        </p:spPr>
        <p:txBody>
          <a:bodyPr/>
          <a:lstStyle/>
          <a:p>
            <a:pPr>
              <a:defRPr sz="7900" b="1"/>
            </a:pPr>
            <a:r>
              <a:t>Inspired by </a:t>
            </a:r>
          </a:p>
          <a:p>
            <a:pPr>
              <a:defRPr sz="7900" b="1"/>
            </a:pPr>
            <a:r>
              <a:t>Dr. Hal McAbee</a:t>
            </a:r>
          </a:p>
        </p:txBody>
      </p:sp>
      <p:sp>
        <p:nvSpPr>
          <p:cNvPr id="157" name="“Misguided Goals and Beyond”…"/>
          <p:cNvSpPr>
            <a:spLocks noGrp="1"/>
          </p:cNvSpPr>
          <p:nvPr>
            <p:ph type="body" sz="quarter" idx="1"/>
          </p:nvPr>
        </p:nvSpPr>
        <p:spPr>
          <a:xfrm>
            <a:off x="1003300" y="5857031"/>
            <a:ext cx="11087100" cy="2197101"/>
          </a:xfrm>
          <a:prstGeom prst="rect">
            <a:avLst/>
          </a:prstGeom>
        </p:spPr>
        <p:txBody>
          <a:bodyPr/>
          <a:lstStyle/>
          <a:p>
            <a:pPr>
              <a:defRPr sz="4400" b="1"/>
            </a:pPr>
            <a:endParaRPr/>
          </a:p>
          <a:p>
            <a:pPr>
              <a:defRPr sz="4400" b="1"/>
            </a:pPr>
            <a:r>
              <a:t>“Misguided Goals and Beyond”</a:t>
            </a:r>
          </a:p>
          <a:p>
            <a:pPr>
              <a:defRPr sz="4400" b="1"/>
            </a:pPr>
            <a:r>
              <a:t>Fall 1990</a:t>
            </a:r>
          </a:p>
        </p:txBody>
      </p:sp>
      <p:sp>
        <p:nvSpPr>
          <p:cNvPr id="158" name="Slide Number"/>
          <p:cNvSpPr>
            <a:spLocks noGrp="1"/>
          </p:cNvSpPr>
          <p:nvPr>
            <p:ph type="sldNum" sz="quarter" idx="2"/>
          </p:nvPr>
        </p:nvSpPr>
        <p:spPr>
          <a:xfrm>
            <a:off x="12153900" y="9169400"/>
            <a:ext cx="453239" cy="46228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 . . it is frequently convenient to show relationships between the childhood impressions and the actual complaint, as represented by the patient; this is best done by a graph, similar to a mathematical formula. A line connecting two points represents such an equation.”"/>
          <p:cNvSpPr>
            <a:spLocks noGrp="1"/>
          </p:cNvSpPr>
          <p:nvPr>
            <p:ph type="body" idx="13"/>
          </p:nvPr>
        </p:nvSpPr>
        <p:spPr>
          <a:xfrm>
            <a:off x="1625600" y="482600"/>
            <a:ext cx="10464800" cy="8102600"/>
          </a:xfrm>
          <a:prstGeom prst="rect">
            <a:avLst/>
          </a:prstGeom>
        </p:spPr>
        <p:txBody>
          <a:bodyPr/>
          <a:lstStyle>
            <a:lvl1pPr>
              <a:defRPr sz="5400"/>
            </a:lvl1pPr>
          </a:lstStyle>
          <a:p>
            <a:pPr>
              <a:defRPr>
                <a:effectLst/>
              </a:defRPr>
            </a:pPr>
            <a:r>
              <a:t>“. . . it is frequently convenient to show relationships between the childhood impressions and the actual complaint, as represented by the patient; this is best done by a graph, similar to a mathematical formula. A line connecting two points represents such an equation.”</a:t>
            </a:r>
          </a:p>
        </p:txBody>
      </p:sp>
      <p:sp>
        <p:nvSpPr>
          <p:cNvPr id="473" name="Alfred Adler, Understanding Human Nature"/>
          <p:cNvSpPr>
            <a:spLocks noGrp="1"/>
          </p:cNvSpPr>
          <p:nvPr>
            <p:ph type="body" sz="quarter" idx="1"/>
          </p:nvPr>
        </p:nvSpPr>
        <p:spPr>
          <a:xfrm>
            <a:off x="1625600" y="8728710"/>
            <a:ext cx="10464800" cy="609601"/>
          </a:xfrm>
          <a:prstGeom prst="rect">
            <a:avLst/>
          </a:prstGeom>
        </p:spPr>
        <p:txBody>
          <a:bodyPr/>
          <a:lstStyle/>
          <a:p>
            <a:pPr>
              <a:defRPr b="1"/>
            </a:pPr>
            <a:r>
              <a:t>Alfred Adler, </a:t>
            </a:r>
            <a:r>
              <a:rPr i="1" u="sng"/>
              <a:t>Understanding Human Nature</a:t>
            </a:r>
          </a:p>
        </p:txBody>
      </p:sp>
      <p:sp>
        <p:nvSpPr>
          <p:cNvPr id="474" name="Slide Number"/>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80</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Matrix Model"/>
          <p:cNvSpPr>
            <a:spLocks noGrp="1"/>
          </p:cNvSpPr>
          <p:nvPr>
            <p:ph type="title"/>
          </p:nvPr>
        </p:nvSpPr>
        <p:spPr>
          <a:xfrm>
            <a:off x="1104900" y="815230"/>
            <a:ext cx="10922000" cy="2705101"/>
          </a:xfrm>
          <a:prstGeom prst="rect">
            <a:avLst/>
          </a:prstGeom>
        </p:spPr>
        <p:txBody>
          <a:bodyPr/>
          <a:lstStyle>
            <a:lvl1pPr>
              <a:defRPr sz="7900" b="1"/>
            </a:lvl1pPr>
          </a:lstStyle>
          <a:p>
            <a:r>
              <a:t>Matrix Model</a:t>
            </a:r>
          </a:p>
        </p:txBody>
      </p:sp>
      <p:sp>
        <p:nvSpPr>
          <p:cNvPr id="161" name="Beginning with four…"/>
          <p:cNvSpPr>
            <a:spLocks noGrp="1"/>
          </p:cNvSpPr>
          <p:nvPr>
            <p:ph type="body" sz="half" idx="1"/>
          </p:nvPr>
        </p:nvSpPr>
        <p:spPr>
          <a:xfrm>
            <a:off x="1003300" y="4993431"/>
            <a:ext cx="11087100" cy="3162301"/>
          </a:xfrm>
          <a:prstGeom prst="rect">
            <a:avLst/>
          </a:prstGeom>
        </p:spPr>
        <p:txBody>
          <a:bodyPr/>
          <a:lstStyle/>
          <a:p>
            <a:pPr>
              <a:defRPr sz="4400" b="1"/>
            </a:pPr>
            <a:endParaRPr/>
          </a:p>
          <a:p>
            <a:pPr>
              <a:defRPr sz="4400" b="1"/>
            </a:pPr>
            <a:r>
              <a:t>Beginning with four</a:t>
            </a:r>
          </a:p>
          <a:p>
            <a:pPr>
              <a:defRPr sz="4400" b="1"/>
            </a:pPr>
            <a:r>
              <a:t> </a:t>
            </a:r>
          </a:p>
          <a:p>
            <a:pPr>
              <a:defRPr sz="6400" b="1"/>
            </a:pPr>
            <a:r>
              <a:t>“Situational Realities”</a:t>
            </a:r>
          </a:p>
        </p:txBody>
      </p:sp>
      <p:sp>
        <p:nvSpPr>
          <p:cNvPr id="162" name="Slide Number"/>
          <p:cNvSpPr>
            <a:spLocks noGrp="1"/>
          </p:cNvSpPr>
          <p:nvPr>
            <p:ph type="sldNum" sz="quarter" idx="2"/>
          </p:nvPr>
        </p:nvSpPr>
        <p:spPr>
          <a:xfrm>
            <a:off x="12153900" y="9169400"/>
            <a:ext cx="453239" cy="46228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spTree>
  </p:cSld>
  <p:clrMapOvr>
    <a:masterClrMapping/>
  </p:clrMapOvr>
  <mc:AlternateContent xmlns:mc="http://schemas.openxmlformats.org/markup-compatibility/2006" xmlns:p14="http://schemas.microsoft.com/office/powerpoint/2010/main">
    <mc:Choice Requires="p14">
      <p:transition spd="slow" p14:dur="899">
        <p:dissolve/>
      </p:transition>
    </mc:Choice>
    <mc:Fallback xmlns="">
      <p:transition spd="med">
        <p:fade/>
      </p:transition>
    </mc:Fallback>
  </mc:AlternateContent>
</p:sld>
</file>

<file path=ppt/theme/theme1.xml><?xml version="1.0" encoding="utf-8"?>
<a:theme xmlns:a="http://schemas.openxmlformats.org/drawingml/2006/main" name="White">
  <a:themeElements>
    <a:clrScheme name="White">
      <a:dk1>
        <a:srgbClr val="363929"/>
      </a:dk1>
      <a:lt1>
        <a:srgbClr val="181039"/>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Optima"/>
        <a:ea typeface="Optima"/>
        <a:cs typeface="Optima"/>
      </a:majorFont>
      <a:minorFont>
        <a:latin typeface="Optima"/>
        <a:ea typeface="Optima"/>
        <a:cs typeface="Opt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
            <a:srgbClr val="FFFFFF"/>
          </a:buClr>
          <a:buSzTx/>
          <a:buFontTx/>
          <a:buNone/>
          <a:tabLst/>
          <a:defRPr kumimoji="0" sz="3200" b="0" i="0" u="none" strike="noStrike" cap="none" spc="0" normalizeH="0" baseline="0">
            <a:ln>
              <a:noFill/>
            </a:ln>
            <a:solidFill>
              <a:srgbClr val="FFFFFF"/>
            </a:solidFill>
            <a:effectLst>
              <a:outerShdw blurRad="25400" dist="12700" dir="5400000" rotWithShape="0">
                <a:srgbClr val="000000">
                  <a:alpha val="50000"/>
                </a:srgbClr>
              </a:outerShdw>
            </a:effectLst>
            <a:uFill>
              <a:solidFill>
                <a:srgbClr val="FFFFFF"/>
              </a:solidFill>
            </a:uFill>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
            <a:srgbClr val="363929"/>
          </a:buClr>
          <a:buSzTx/>
          <a:buFontTx/>
          <a:buNone/>
          <a:tabLst/>
          <a:defRPr kumimoji="0" sz="1500" b="0" i="0" u="none" strike="noStrike" cap="none" spc="0" normalizeH="0" baseline="0">
            <a:ln>
              <a:noFill/>
            </a:ln>
            <a:solidFill>
              <a:srgbClr val="363929"/>
            </a:solidFill>
            <a:effectLst/>
            <a:uFill>
              <a:solidFill>
                <a:srgbClr val="363929"/>
              </a:solidFill>
            </a:uFill>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Optima"/>
        <a:ea typeface="Optima"/>
        <a:cs typeface="Optima"/>
      </a:majorFont>
      <a:minorFont>
        <a:latin typeface="Optima"/>
        <a:ea typeface="Optima"/>
        <a:cs typeface="Optim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
            <a:srgbClr val="FFFFFF"/>
          </a:buClr>
          <a:buSzTx/>
          <a:buFontTx/>
          <a:buNone/>
          <a:tabLst/>
          <a:defRPr kumimoji="0" sz="3200" b="0" i="0" u="none" strike="noStrike" cap="none" spc="0" normalizeH="0" baseline="0">
            <a:ln>
              <a:noFill/>
            </a:ln>
            <a:solidFill>
              <a:srgbClr val="FFFFFF"/>
            </a:solidFill>
            <a:effectLst>
              <a:outerShdw blurRad="25400" dist="12700" dir="5400000" rotWithShape="0">
                <a:srgbClr val="000000">
                  <a:alpha val="50000"/>
                </a:srgbClr>
              </a:outerShdw>
            </a:effectLst>
            <a:uFill>
              <a:solidFill>
                <a:srgbClr val="FFFFFF"/>
              </a:solidFill>
            </a:uFill>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
            <a:srgbClr val="363929"/>
          </a:buClr>
          <a:buSzTx/>
          <a:buFontTx/>
          <a:buNone/>
          <a:tabLst/>
          <a:defRPr kumimoji="0" sz="1500" b="0" i="0" u="none" strike="noStrike" cap="none" spc="0" normalizeH="0" baseline="0">
            <a:ln>
              <a:noFill/>
            </a:ln>
            <a:solidFill>
              <a:srgbClr val="363929"/>
            </a:solidFill>
            <a:effectLst/>
            <a:uFill>
              <a:solidFill>
                <a:srgbClr val="363929"/>
              </a:solidFill>
            </a:uFill>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2613</Words>
  <Application>Microsoft Macintosh PowerPoint</Application>
  <PresentationFormat>Custom</PresentationFormat>
  <Paragraphs>491</Paragraphs>
  <Slides>80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Avenir Roman</vt:lpstr>
      <vt:lpstr>Gill Sans</vt:lpstr>
      <vt:lpstr>Helvetica</vt:lpstr>
      <vt:lpstr>Optima</vt:lpstr>
      <vt:lpstr>Tahoma</vt:lpstr>
      <vt:lpstr>Times New Roman</vt:lpstr>
      <vt:lpstr>Trebuchet MS</vt:lpstr>
      <vt:lpstr>White</vt:lpstr>
      <vt:lpstr>Leadership Inferiority Feelings: Measuring the Law of Movement in Organizations</vt:lpstr>
      <vt:lpstr>Learning Objectives:</vt:lpstr>
      <vt:lpstr>Presentation Organization</vt:lpstr>
      <vt:lpstr>When conducting an initial interview with a CEO or other leader,  do not start with . . .</vt:lpstr>
      <vt:lpstr>LifePsych® Assessment                           </vt:lpstr>
      <vt:lpstr>Life Tasks “Derived” (Harold Mosak at Davidson College)</vt:lpstr>
      <vt:lpstr>Mosak and Dreikurs two additional “Life Tasks”</vt:lpstr>
      <vt:lpstr>Inspired by  Dr. Hal McAbee</vt:lpstr>
      <vt:lpstr>Matrix Model</vt:lpstr>
      <vt:lpstr>An annotated explanation of each matrix cell can be found at:  http://www.gemalead360.com/four_situational_realities_matrix.html  </vt:lpstr>
      <vt:lpstr>What is our “situation”?  Where do we live?</vt:lpstr>
      <vt:lpstr>We live on a ball of mud</vt:lpstr>
      <vt:lpstr>PowerPoint Presentation</vt:lpstr>
      <vt:lpstr>PowerPoint Presentation</vt:lpstr>
      <vt:lpstr>PowerPoint Presentation</vt:lpstr>
      <vt:lpstr>Substance Abuse “H.A.L.T”</vt:lpstr>
      <vt:lpstr>PowerPoint Presentation</vt:lpstr>
      <vt:lpstr>PowerPoint Presentation</vt:lpstr>
      <vt:lpstr>PowerPoint Presentation</vt:lpstr>
      <vt:lpstr>PowerPoint Presentation</vt:lpstr>
      <vt:lpstr>PowerPoint Presentation</vt:lpstr>
      <vt:lpstr>Bill Gates: “The most inspiring book I’ve ever read.”                           </vt:lpstr>
      <vt:lpstr>PowerPoint Presentation</vt:lpstr>
      <vt:lpstr>PowerPoint Presentation</vt:lpstr>
      <vt:lpstr>PowerPoint Presentation</vt:lpstr>
      <vt:lpstr>LifePsych® Assessment                           </vt:lpstr>
      <vt:lpstr>PowerPoint Presentation</vt:lpstr>
      <vt:lpstr>PowerPoint Presentation</vt:lpstr>
      <vt:lpstr>PowerPoint Presentation</vt:lpstr>
      <vt:lpstr>Individual Life Space</vt:lpstr>
      <vt:lpstr>PowerPoint Presentation</vt:lpstr>
      <vt:lpstr>GEMA™-Lead360 (Goal Evaluation and Matrix Analysis)</vt:lpstr>
      <vt:lpstr>PowerPoint Presentation</vt:lpstr>
      <vt:lpstr>PowerPoint Presentation</vt:lpstr>
      <vt:lpstr>PowerPoint Presentation</vt:lpstr>
      <vt:lpstr>PowerPoint Presentation</vt:lpstr>
      <vt:lpstr>PowerPoint Presentation</vt:lpstr>
      <vt:lpstr>PowerPoint Presentation</vt:lpstr>
      <vt:lpstr>GEMA™-Lead360 (Goal Evaluation and Matrix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Seven 360s and Checklists</vt:lpstr>
      <vt:lpstr>PowerPoint Presentation</vt:lpstr>
      <vt:lpstr>Just for fun . . . </vt:lpstr>
      <vt:lpstr>Contacts</vt:lpstr>
      <vt:lpstr>Q and A</vt:lpstr>
      <vt:lpstr>Synergistic Psychology Associates, PA</vt:lpstr>
      <vt:lpstr>Professional Growth Process and LifePsych® Coaching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Adler, democracy is not a political system but a prescription for human interactions.”</vt:lpstr>
      <vt:lpstr>Individuals are highly capable of changing unproductive behavioral patterns and creating visions that challenge self-limiting assumptions.  A systematic approach to development will create accelerated movement toward career aspirations.    </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Inferiority Feelings: Measuring the Law of Movement in Organizations</dc:title>
  <cp:lastModifiedBy>John Newbauer</cp:lastModifiedBy>
  <cp:revision>1</cp:revision>
  <dcterms:modified xsi:type="dcterms:W3CDTF">2017-05-30T12:24:06Z</dcterms:modified>
</cp:coreProperties>
</file>